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  <p:sldMasterId id="2147483778" r:id="rId3"/>
    <p:sldMasterId id="2147483791" r:id="rId4"/>
    <p:sldMasterId id="2147483804" r:id="rId5"/>
  </p:sldMasterIdLst>
  <p:notesMasterIdLst>
    <p:notesMasterId r:id="rId46"/>
  </p:notesMasterIdLst>
  <p:sldIdLst>
    <p:sldId id="256" r:id="rId6"/>
    <p:sldId id="276" r:id="rId7"/>
    <p:sldId id="269" r:id="rId8"/>
    <p:sldId id="277" r:id="rId9"/>
    <p:sldId id="312" r:id="rId10"/>
    <p:sldId id="314" r:id="rId11"/>
    <p:sldId id="315" r:id="rId12"/>
    <p:sldId id="279" r:id="rId13"/>
    <p:sldId id="300" r:id="rId14"/>
    <p:sldId id="303" r:id="rId15"/>
    <p:sldId id="299" r:id="rId16"/>
    <p:sldId id="325" r:id="rId17"/>
    <p:sldId id="326" r:id="rId18"/>
    <p:sldId id="281" r:id="rId19"/>
    <p:sldId id="301" r:id="rId20"/>
    <p:sldId id="280" r:id="rId21"/>
    <p:sldId id="330" r:id="rId22"/>
    <p:sldId id="302" r:id="rId23"/>
    <p:sldId id="309" r:id="rId24"/>
    <p:sldId id="258" r:id="rId25"/>
    <p:sldId id="288" r:id="rId26"/>
    <p:sldId id="274" r:id="rId27"/>
    <p:sldId id="289" r:id="rId28"/>
    <p:sldId id="306" r:id="rId29"/>
    <p:sldId id="298" r:id="rId30"/>
    <p:sldId id="307" r:id="rId31"/>
    <p:sldId id="304" r:id="rId32"/>
    <p:sldId id="286" r:id="rId33"/>
    <p:sldId id="317" r:id="rId34"/>
    <p:sldId id="320" r:id="rId35"/>
    <p:sldId id="321" r:id="rId36"/>
    <p:sldId id="318" r:id="rId37"/>
    <p:sldId id="319" r:id="rId38"/>
    <p:sldId id="322" r:id="rId39"/>
    <p:sldId id="323" r:id="rId40"/>
    <p:sldId id="324" r:id="rId41"/>
    <p:sldId id="327" r:id="rId42"/>
    <p:sldId id="328" r:id="rId43"/>
    <p:sldId id="329" r:id="rId44"/>
    <p:sldId id="267" r:id="rId45"/>
  </p:sldIdLst>
  <p:sldSz cx="10080625" cy="5670550"/>
  <p:notesSz cx="7559675" cy="106918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291" autoAdjust="0"/>
  </p:normalViewPr>
  <p:slideViewPr>
    <p:cSldViewPr snapToGrid="0">
      <p:cViewPr varScale="1">
        <p:scale>
          <a:sx n="54" d="100"/>
          <a:sy n="54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ECC82-545A-4E64-B7F8-1AE1B7181C2B}" type="datetimeFigureOut">
              <a:rPr lang="cs-CZ" smtClean="0"/>
              <a:t>15.10.2023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7D72-5163-4416-97FE-9112FC3ACB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839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0340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754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8380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3870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5644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4942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4725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7D72-5163-4416-97FE-9112FC3ACBA4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463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CDD988-5757-4043-8301-1A7C42952323}" type="slidenum">
              <a:rPr kumimoji="0" lang="en-GB" alt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8" y="742950"/>
            <a:ext cx="6546850" cy="3683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04875" y="4691063"/>
            <a:ext cx="4970463" cy="4427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94333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777" y="504050"/>
            <a:ext cx="7173699" cy="2646257"/>
          </a:xfrm>
        </p:spPr>
        <p:txBody>
          <a:bodyPr anchor="b">
            <a:normAutofit/>
          </a:bodyPr>
          <a:lstStyle>
            <a:lvl1pPr algn="ctr">
              <a:defRPr sz="3969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777" y="3213312"/>
            <a:ext cx="7173699" cy="1575153"/>
          </a:xfrm>
        </p:spPr>
        <p:txBody>
          <a:bodyPr anchor="t">
            <a:normAutofit/>
          </a:bodyPr>
          <a:lstStyle>
            <a:lvl1pPr marL="0" indent="0" algn="ctr">
              <a:buNone/>
              <a:defRPr sz="173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7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6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830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78" y="2735706"/>
            <a:ext cx="7182445" cy="1214480"/>
          </a:xfrm>
        </p:spPr>
        <p:txBody>
          <a:bodyPr anchor="b"/>
          <a:lstStyle>
            <a:lvl1pPr algn="r">
              <a:defRPr sz="3307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777" y="3950186"/>
            <a:ext cx="7182446" cy="711423"/>
          </a:xfrm>
        </p:spPr>
        <p:txBody>
          <a:bodyPr anchor="t">
            <a:normAutofit/>
          </a:bodyPr>
          <a:lstStyle>
            <a:lvl1pPr marL="0" indent="0" algn="r">
              <a:buNone/>
              <a:defRPr sz="165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319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3746" y="2205214"/>
            <a:ext cx="4032250" cy="2583251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003" y="2205214"/>
            <a:ext cx="4032250" cy="2583251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285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762" y="2198213"/>
            <a:ext cx="3794233" cy="476483"/>
          </a:xfrm>
        </p:spPr>
        <p:txBody>
          <a:bodyPr anchor="b">
            <a:noAutofit/>
          </a:bodyPr>
          <a:lstStyle>
            <a:lvl1pPr marL="0" indent="0">
              <a:buNone/>
              <a:defRPr sz="2315" b="0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746" y="2681698"/>
            <a:ext cx="4032250" cy="2106766"/>
          </a:xfrm>
        </p:spPr>
        <p:txBody>
          <a:bodyPr anchor="t"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7330" y="2205214"/>
            <a:ext cx="3806924" cy="476483"/>
          </a:xfrm>
        </p:spPr>
        <p:txBody>
          <a:bodyPr anchor="b">
            <a:noAutofit/>
          </a:bodyPr>
          <a:lstStyle>
            <a:lvl1pPr marL="0" indent="0">
              <a:buNone/>
              <a:defRPr sz="2315" b="0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004" y="2681698"/>
            <a:ext cx="4032251" cy="2106766"/>
          </a:xfrm>
        </p:spPr>
        <p:txBody>
          <a:bodyPr anchor="t"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94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325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2934495" cy="1134110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949" y="504049"/>
            <a:ext cx="4914306" cy="4284416"/>
          </a:xfrm>
        </p:spPr>
        <p:txBody>
          <a:bodyPr anchor="ctr">
            <a:normAutofit/>
          </a:bodyPr>
          <a:lstStyle>
            <a:lvl1pPr>
              <a:defRPr sz="1654"/>
            </a:lvl1pPr>
            <a:lvl2pPr>
              <a:defRPr sz="1488"/>
            </a:lvl2pPr>
            <a:lvl3pPr>
              <a:defRPr sz="1323"/>
            </a:lvl3pPr>
            <a:lvl4pPr>
              <a:defRPr sz="1158"/>
            </a:lvl4pPr>
            <a:lvl5pPr>
              <a:defRPr sz="1158"/>
            </a:lvl5pPr>
            <a:lvl6pPr>
              <a:defRPr sz="1158"/>
            </a:lvl6pPr>
            <a:lvl7pPr>
              <a:defRPr sz="1158"/>
            </a:lvl7pPr>
            <a:lvl8pPr>
              <a:defRPr sz="1158"/>
            </a:lvl8pPr>
            <a:lvl9pPr>
              <a:defRPr sz="1158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2934495" cy="151214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65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1323128"/>
            <a:ext cx="4410274" cy="1134110"/>
          </a:xfrm>
        </p:spPr>
        <p:txBody>
          <a:bodyPr anchor="b">
            <a:normAutofit/>
          </a:bodyPr>
          <a:lstStyle>
            <a:lvl1pPr algn="l">
              <a:defRPr sz="2315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46381" y="-15122"/>
            <a:ext cx="2709167" cy="570835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57238"/>
            <a:ext cx="4410274" cy="1512147"/>
          </a:xfrm>
        </p:spPr>
        <p:txBody>
          <a:bodyPr>
            <a:normAutofit/>
          </a:bodyPr>
          <a:lstStyle>
            <a:lvl1pPr marL="0" indent="0">
              <a:buNone/>
              <a:defRPr sz="148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91015" y="4864597"/>
            <a:ext cx="756047" cy="30190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3745" y="4864597"/>
            <a:ext cx="4221262" cy="3019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2238" y="4864597"/>
            <a:ext cx="266706" cy="30190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83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3913378"/>
            <a:ext cx="8190508" cy="468608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6789" y="770719"/>
            <a:ext cx="6801399" cy="26169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6" y="4381986"/>
            <a:ext cx="8190508" cy="408227"/>
          </a:xfrm>
        </p:spPr>
        <p:txBody>
          <a:bodyPr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94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583250"/>
          </a:xfrm>
        </p:spPr>
        <p:txBody>
          <a:bodyPr anchor="ctr">
            <a:normAutofit/>
          </a:bodyPr>
          <a:lstStyle>
            <a:lvl1pPr algn="l">
              <a:defRPr sz="2646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5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1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2646" b="0" cap="all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84773" y="2772269"/>
            <a:ext cx="7308455" cy="315031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78013" indent="0">
              <a:buFontTx/>
              <a:buNone/>
              <a:defRPr/>
            </a:lvl2pPr>
            <a:lvl3pPr marL="756026" indent="0">
              <a:buFontTx/>
              <a:buNone/>
              <a:defRPr/>
            </a:lvl3pPr>
            <a:lvl4pPr marL="1134039" indent="0">
              <a:buFontTx/>
              <a:buNone/>
              <a:defRPr/>
            </a:lvl4pPr>
            <a:lvl5pPr marL="1512052" indent="0">
              <a:buFontTx/>
              <a:buNone/>
              <a:defRPr/>
            </a:lvl5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65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520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2735706"/>
            <a:ext cx="8190508" cy="1214480"/>
          </a:xfrm>
        </p:spPr>
        <p:txBody>
          <a:bodyPr anchor="b">
            <a:normAutofit/>
          </a:bodyPr>
          <a:lstStyle>
            <a:lvl1pPr algn="l">
              <a:defRPr sz="2646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4" y="3950186"/>
            <a:ext cx="8190509" cy="71142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5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388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730" y="650587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1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222" y="2268220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2" y="504050"/>
            <a:ext cx="7686475" cy="2268219"/>
          </a:xfrm>
        </p:spPr>
        <p:txBody>
          <a:bodyPr anchor="ctr">
            <a:normAutofit/>
          </a:bodyPr>
          <a:lstStyle>
            <a:lvl1pPr algn="l">
              <a:defRPr sz="2646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3213312"/>
            <a:ext cx="8190508" cy="73507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984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Kliknutím lze upravit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948383"/>
            <a:ext cx="8190508" cy="840081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28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04050"/>
            <a:ext cx="8190507" cy="22682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43746" y="2898281"/>
            <a:ext cx="8190508" cy="6930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15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Kliknutím lze upravit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5" y="3591348"/>
            <a:ext cx="8190508" cy="1197116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975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92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6550" y="504049"/>
            <a:ext cx="1827704" cy="4284416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3745" y="504049"/>
            <a:ext cx="6237387" cy="4284416"/>
          </a:xfrm>
        </p:spPr>
        <p:txBody>
          <a:bodyPr vert="eaVert" anchor="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1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cs-CZ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s-CZ" sz="4400" b="0" strike="noStrike" spc="-1">
                <a:solidFill>
                  <a:srgbClr val="000000"/>
                </a:solidFill>
                <a:latin typeface="Noto Sans"/>
              </a:rPr>
              <a:t>Klikněte pro úpravu formátu textu nadpisu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  <p:pic>
        <p:nvPicPr>
          <p:cNvPr id="80" name="Obrázek 79"/>
          <p:cNvPicPr/>
          <p:nvPr/>
        </p:nvPicPr>
        <p:blipFill>
          <a:blip r:embed="rId14"/>
          <a:stretch/>
        </p:blipFill>
        <p:spPr>
          <a:xfrm>
            <a:off x="360" y="5423040"/>
            <a:ext cx="10080360" cy="247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8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s-CZ" sz="4400" b="0" strike="noStrike" spc="-1">
                <a:solidFill>
                  <a:srgbClr val="FFFFFF"/>
                </a:solidFill>
                <a:latin typeface="Noto Sans"/>
              </a:rPr>
              <a:t>Klikněte pro úpravu formátu textu nadpisu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  <p:pic>
        <p:nvPicPr>
          <p:cNvPr id="119" name="Obrázek 118"/>
          <p:cNvPicPr/>
          <p:nvPr/>
        </p:nvPicPr>
        <p:blipFill>
          <a:blip r:embed="rId14"/>
          <a:stretch/>
        </p:blipFill>
        <p:spPr>
          <a:xfrm>
            <a:off x="360" y="5421960"/>
            <a:ext cx="10080360" cy="247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48640" y="192024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s-CZ" sz="4400" b="0" strike="noStrike" spc="-1">
                <a:solidFill>
                  <a:srgbClr val="FFFFFF"/>
                </a:solidFill>
                <a:latin typeface="Arial"/>
              </a:rPr>
              <a:t>Klikněte pro úpravu formátu textu nadpisu</a:t>
            </a: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529200" y="2974320"/>
            <a:ext cx="9072000" cy="1963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49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solidFill>
                  <a:srgbClr val="FFFFFF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FFFFFF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FFFFFF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FFFFFF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FFFFFF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FFFFFF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FFFFFF"/>
                </a:solidFill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s-CZ" sz="4400" b="0" strike="noStrike" spc="-1">
                <a:solidFill>
                  <a:srgbClr val="FFFFFF"/>
                </a:solidFill>
                <a:latin typeface="Arial"/>
              </a:rPr>
              <a:t>Klikněte pro úpravu formátu textu nadpisu</a:t>
            </a: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3747" y="504049"/>
            <a:ext cx="8190506" cy="157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7" y="2205214"/>
            <a:ext cx="8190506" cy="258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07140" y="4864597"/>
            <a:ext cx="132308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4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3745" y="4864597"/>
            <a:ext cx="6237387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3226" y="4864597"/>
            <a:ext cx="45571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4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22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378013" rtl="0" eaLnBrk="1" latinLnBrk="0" hangingPunct="1">
        <a:spcBef>
          <a:spcPct val="0"/>
        </a:spcBef>
        <a:buNone/>
        <a:defRPr sz="2646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6258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165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614271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148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92284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132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275794" indent="-141755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115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653807" indent="-141755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115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079071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99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457084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99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835097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99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213110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100000"/>
        <a:buFont typeface="Arial"/>
        <a:buChar char="•"/>
        <a:defRPr sz="99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xdef.syntea.cz/tutorial/en/sz/koubsky.docx" TargetMode="External"/><Relationship Id="rId2" Type="http://schemas.openxmlformats.org/officeDocument/2006/relationships/hyperlink" Target="https://en.wikipedia.org/wiki/Large_language_mode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at.openai.com/auth/login" TargetMode="External"/><Relationship Id="rId5" Type="http://schemas.openxmlformats.org/officeDocument/2006/relationships/hyperlink" Target="https://xdef.syntea.cz/tutorial/en/sz/LLM.docx" TargetMode="External"/><Relationship Id="rId4" Type="http://schemas.openxmlformats.org/officeDocument/2006/relationships/hyperlink" Target="en/sz/LLM.doc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xdef.syntea.cz/tutorial/en/sz/Borka1.png" TargetMode="External"/><Relationship Id="rId13" Type="http://schemas.openxmlformats.org/officeDocument/2006/relationships/hyperlink" Target="https://cajundiscordian.medium.com/is-lamda-sentient-an-interview-ea64d916d917" TargetMode="External"/><Relationship Id="rId3" Type="http://schemas.openxmlformats.org/officeDocument/2006/relationships/hyperlink" Target="https://www.seznamzpravy.cz/clanek/tech-vedci-hledaji-ai-ktera-ma-vedomi-netusi-ovsem-jak-ji-spolehlive-poznat-236489" TargetMode="External"/><Relationship Id="rId7" Type="http://schemas.openxmlformats.org/officeDocument/2006/relationships/hyperlink" Target="https://xdef.syntea.cz/tutorial/en/sz/Borka0.jpg" TargetMode="External"/><Relationship Id="rId12" Type="http://schemas.openxmlformats.org/officeDocument/2006/relationships/hyperlink" Target="https://www.idnes.cz/technet/software/microsoft-umela-inteligence-ai-facebook-x-chatgpt-cina-ovlivneni-volby.A230907_195756_software_vse" TargetMode="External"/><Relationship Id="rId2" Type="http://schemas.openxmlformats.org/officeDocument/2006/relationships/hyperlink" Target="https://www.osel.cz/13077-cogito-ergo-sum-sili-podezreni-ze-pokrocile-inteligence-maji-situacni-povedomi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xdef.syntea.cz/tutorial/en/sz/Zeman.mp4" TargetMode="External"/><Relationship Id="rId11" Type="http://schemas.openxmlformats.org/officeDocument/2006/relationships/hyperlink" Target="https://zpravy.aktualne.cz/zahranici/velikani-nebes-mq-1-predator/r~8e811e4847cf11ee8d680cc47ab5f122/" TargetMode="External"/><Relationship Id="rId5" Type="http://schemas.openxmlformats.org/officeDocument/2006/relationships/hyperlink" Target="../../../upload/Zeman.mp4" TargetMode="External"/><Relationship Id="rId10" Type="http://schemas.openxmlformats.org/officeDocument/2006/relationships/hyperlink" Target="https://www.seznamzpravy.cz/clanek/tech-technologie-prvni-robot-jako-clovek-umela-inteligence-ma-dusi-tvrdi-programator-googlu-205928" TargetMode="External"/><Relationship Id="rId4" Type="http://schemas.openxmlformats.org/officeDocument/2006/relationships/hyperlink" Target="https://xdef.syntea.cz/tutorial/en/sz/Babi&#353;.mp4" TargetMode="External"/><Relationship Id="rId9" Type="http://schemas.openxmlformats.org/officeDocument/2006/relationships/hyperlink" Target="https://xdef.syntea.cz/tutorial/en/sz/Borka2.png" TargetMode="External"/><Relationship Id="rId14" Type="http://schemas.openxmlformats.org/officeDocument/2006/relationships/hyperlink" Target="https://medium.seznam.cz/clanek/josef-cap-hrozi-nam-stejny-scenar-jako-v-pribehu-o-terminatorovi-nebo-vse-muze-skoncit-uplne-jinak-1973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enetick%C3%BD_k%C3%B3d" TargetMode="External"/><Relationship Id="rId2" Type="http://schemas.openxmlformats.org/officeDocument/2006/relationships/hyperlink" Target="https://cs.wikipedia.org/wiki/DNA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.cz/33-ceskych-palindromu/#:~:text=On%20jel%20v%20lejno.%202.%20Utrap%20partu.%203.,kat.%204.%20Udus%20v%20sudu.%205.%20%C3%9Anik%20skin%C5%AF." TargetMode="External"/><Relationship Id="rId4" Type="http://schemas.openxmlformats.org/officeDocument/2006/relationships/hyperlink" Target="https://cs.wikipedia.org/wiki/CRISPR#cite_note-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nedd.tiscali.cz/vytvorena-lidska-embrya-bez-vajicek-a-spermii-564451" TargetMode="Externa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gazin.aktualne.cz/kultura/literatura/benjamin-labatut-strasliva-zavrat-recenze/r~5fa074c091c711eda3c0ac1f6b220ee8/" TargetMode="Externa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2"/>
          <p:cNvSpPr/>
          <p:nvPr/>
        </p:nvSpPr>
        <p:spPr>
          <a:xfrm>
            <a:off x="676080" y="1193180"/>
            <a:ext cx="6364800" cy="11065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cs-CZ" sz="6600" b="1" strike="noStrike" spc="-1" dirty="0">
                <a:solidFill>
                  <a:srgbClr val="FFFFFF"/>
                </a:solidFill>
                <a:latin typeface="Noto Sans"/>
              </a:rPr>
              <a:t>Strašlivá zeleň</a:t>
            </a:r>
            <a:endParaRPr lang="cs-CZ" sz="66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71" name="TextShape 3"/>
          <p:cNvSpPr/>
          <p:nvPr/>
        </p:nvSpPr>
        <p:spPr>
          <a:xfrm>
            <a:off x="824759" y="4865377"/>
            <a:ext cx="672352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400" b="0" strike="noStrike" spc="-1" dirty="0">
                <a:solidFill>
                  <a:srgbClr val="FFFFFF"/>
                </a:solidFill>
                <a:latin typeface="Noto Sans"/>
              </a:rPr>
              <a:t>https://xdef.syntea.cz/tutorial/en/sz/SZ.pptx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10CCE5DF-9CD0-F825-FED1-FC60E8188FF9}"/>
              </a:ext>
            </a:extLst>
          </p:cNvPr>
          <p:cNvSpPr/>
          <p:nvPr/>
        </p:nvSpPr>
        <p:spPr>
          <a:xfrm>
            <a:off x="846409" y="4336462"/>
            <a:ext cx="292608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400" b="0" strike="noStrike" spc="-1" dirty="0">
                <a:solidFill>
                  <a:srgbClr val="FFFFFF"/>
                </a:solidFill>
                <a:latin typeface="Noto Sans"/>
              </a:rPr>
              <a:t>trojan@volny.cz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B5736756-DF18-824F-0E2B-5CE695CB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080625" cy="5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st of countries by motor vehicle production - Wikipedia">
            <a:extLst>
              <a:ext uri="{FF2B5EF4-FFF2-40B4-BE49-F238E27FC236}">
                <a16:creationId xmlns:a16="http://schemas.microsoft.com/office/drawing/2014/main" id="{89369D24-D99C-9CFA-3752-2E7B4468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31" y="749020"/>
            <a:ext cx="6199562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49510745-D8C1-6C95-DC4B-CB8116ED0BE3}"/>
              </a:ext>
            </a:extLst>
          </p:cNvPr>
          <p:cNvSpPr/>
          <p:nvPr/>
        </p:nvSpPr>
        <p:spPr>
          <a:xfrm>
            <a:off x="504672" y="-62825"/>
            <a:ext cx="9071280" cy="767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cs-CZ" sz="2800" b="0" strike="noStrike" spc="-1" dirty="0">
                <a:solidFill>
                  <a:schemeClr val="accent2">
                    <a:lumMod val="75000"/>
                  </a:schemeClr>
                </a:solidFill>
                <a:latin typeface="Noto Sans"/>
              </a:rPr>
              <a:t>Výroba motorových vozidel 1950 - 2020</a:t>
            </a:r>
            <a:r>
              <a:rPr lang="cs-CZ" sz="4400" b="0" strike="noStrike" spc="-1" dirty="0">
                <a:solidFill>
                  <a:srgbClr val="FFFFFF"/>
                </a:solidFill>
                <a:latin typeface="Noto Sans"/>
              </a:rPr>
              <a:t>drželi</a:t>
            </a:r>
            <a:endParaRPr lang="cs-CZ" sz="4400" b="0" strike="noStrike" spc="-1" dirty="0">
              <a:solidFill>
                <a:srgbClr val="00000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143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2D0D24F9-32E6-96E3-CFFC-62000D1A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774"/>
            <a:ext cx="9072000" cy="946440"/>
          </a:xfrm>
        </p:spPr>
        <p:txBody>
          <a:bodyPr/>
          <a:lstStyle/>
          <a:p>
            <a:pPr algn="ctr"/>
            <a:r>
              <a:rPr lang="cs-CZ" sz="4000" b="0" strike="noStrike" spc="-1" dirty="0">
                <a:solidFill>
                  <a:schemeClr val="accent2">
                    <a:lumMod val="75000"/>
                  </a:schemeClr>
                </a:solidFill>
                <a:latin typeface="Noto Sans"/>
              </a:rPr>
              <a:t>Těžba uhlí, nafty, plynu (1800-2023)</a:t>
            </a:r>
            <a:endParaRPr lang="cs-CZ" sz="4000" dirty="0"/>
          </a:p>
        </p:txBody>
      </p:sp>
      <p:pic>
        <p:nvPicPr>
          <p:cNvPr id="2050" name="Picture 2" descr="Global fossil fuel consumption since 1800 for coal, crude oil and ...">
            <a:extLst>
              <a:ext uri="{FF2B5EF4-FFF2-40B4-BE49-F238E27FC236}">
                <a16:creationId xmlns:a16="http://schemas.microsoft.com/office/drawing/2014/main" id="{2B2CE319-8643-A3DF-D47E-9D2697A3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18" y="1018393"/>
            <a:ext cx="6094603" cy="45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7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2D0D24F9-32E6-96E3-CFFC-62000D1A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774"/>
            <a:ext cx="9072000" cy="946440"/>
          </a:xfrm>
        </p:spPr>
        <p:txBody>
          <a:bodyPr/>
          <a:lstStyle/>
          <a:p>
            <a:pPr algn="ctr"/>
            <a:r>
              <a:rPr lang="cs-CZ" sz="4000" spc="-1" dirty="0">
                <a:solidFill>
                  <a:schemeClr val="accent2">
                    <a:lumMod val="75000"/>
                  </a:schemeClr>
                </a:solidFill>
                <a:latin typeface="Noto Sans"/>
              </a:rPr>
              <a:t>Produkce oxidu uhličitého (CO2)</a:t>
            </a:r>
            <a:endParaRPr lang="cs-CZ" sz="4000" dirty="0"/>
          </a:p>
        </p:txBody>
      </p:sp>
      <p:pic>
        <p:nvPicPr>
          <p:cNvPr id="3074" name="Picture 2" descr="Climate Change Basics – thatbiologist">
            <a:extLst>
              <a:ext uri="{FF2B5EF4-FFF2-40B4-BE49-F238E27FC236}">
                <a16:creationId xmlns:a16="http://schemas.microsoft.com/office/drawing/2014/main" id="{DF493AE5-FF84-3B97-21FC-7E0BB4DF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871464"/>
            <a:ext cx="59436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7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4B6B7507-DCDD-14A1-DA8A-076B695A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0"/>
            <a:ext cx="85058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Světová populace podle OSN od roku 1800 do roku 2022">
            <a:extLst>
              <a:ext uri="{FF2B5EF4-FFF2-40B4-BE49-F238E27FC236}">
                <a16:creationId xmlns:a16="http://schemas.microsoft.com/office/drawing/2014/main" id="{FD7D3251-B2C7-DAC9-3631-DA27C3E3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4" y="-20600"/>
            <a:ext cx="9525897" cy="529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Nadpis 1">
            <a:extLst>
              <a:ext uri="{FF2B5EF4-FFF2-40B4-BE49-F238E27FC236}">
                <a16:creationId xmlns:a16="http://schemas.microsoft.com/office/drawing/2014/main" id="{8828BF88-4459-DB1A-3AA9-7A791AC0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5258147"/>
            <a:ext cx="9979200" cy="238930"/>
          </a:xfrm>
        </p:spPr>
        <p:txBody>
          <a:bodyPr/>
          <a:lstStyle/>
          <a:p>
            <a:pPr algn="ctr"/>
            <a:r>
              <a:rPr lang="cs-CZ" sz="1600" b="1" dirty="0">
                <a:solidFill>
                  <a:schemeClr val="tx2"/>
                </a:solidFill>
              </a:rPr>
              <a:t>Podle analytiků bude v r. 2050 9,7 miliard lidí, ale po dosažení 10,4 bude následovat pokles.</a:t>
            </a:r>
          </a:p>
        </p:txBody>
      </p:sp>
    </p:spTree>
    <p:extLst>
      <p:ext uri="{BB962C8B-B14F-4D97-AF65-F5344CB8AC3E}">
        <p14:creationId xmlns:p14="http://schemas.microsoft.com/office/powerpoint/2010/main" val="39286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3D2FA425-FFDA-3F80-7A32-A43F4D04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8" y="0"/>
            <a:ext cx="9598788" cy="567055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F165D4A7-7CE5-0DC6-BEC2-D77F3D236491}"/>
              </a:ext>
            </a:extLst>
          </p:cNvPr>
          <p:cNvSpPr txBox="1"/>
          <p:nvPr/>
        </p:nvSpPr>
        <p:spPr>
          <a:xfrm>
            <a:off x="240918" y="29374"/>
            <a:ext cx="9387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3200" dirty="0">
                <a:solidFill>
                  <a:schemeClr val="accent2">
                    <a:lumMod val="75000"/>
                  </a:schemeClr>
                </a:solidFill>
              </a:rPr>
              <a:t>Obrázky (singularita) – může to být takto: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353014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AE367F5-54E9-C3AC-7ECB-240DF6CF7C4C}"/>
              </a:ext>
            </a:extLst>
          </p:cNvPr>
          <p:cNvSpPr txBox="1"/>
          <p:nvPr/>
        </p:nvSpPr>
        <p:spPr>
          <a:xfrm>
            <a:off x="240918" y="-6484"/>
            <a:ext cx="9387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3200" dirty="0">
                <a:solidFill>
                  <a:schemeClr val="accent2">
                    <a:lumMod val="75000"/>
                  </a:schemeClr>
                </a:solidFill>
              </a:rPr>
              <a:t>Nebo takto:</a:t>
            </a:r>
            <a:endParaRPr lang="cs-CZ" sz="3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36D2F16-B260-9F63-8EC9-FD733873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8" y="412378"/>
            <a:ext cx="9598788" cy="52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6B3872A-B6C4-53CB-2908-073250C8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5" y="822289"/>
            <a:ext cx="8780444" cy="4578667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6D88603A-FE78-404A-102F-519CA8A960E7}"/>
              </a:ext>
            </a:extLst>
          </p:cNvPr>
          <p:cNvSpPr txBox="1"/>
          <p:nvPr/>
        </p:nvSpPr>
        <p:spPr>
          <a:xfrm>
            <a:off x="132297" y="71290"/>
            <a:ext cx="9816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2800" dirty="0">
                <a:solidFill>
                  <a:schemeClr val="accent2">
                    <a:lumMod val="75000"/>
                  </a:schemeClr>
                </a:solidFill>
              </a:rPr>
              <a:t>Požádali jsme AI, aby z našeho obrázku něco nakreslila: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307144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28861"/>
            <a:ext cx="9979200" cy="939327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Digitální věk, umělá „inteligence“ atd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16714" y="986117"/>
            <a:ext cx="9072000" cy="4428564"/>
          </a:xfrm>
        </p:spPr>
        <p:txBody>
          <a:bodyPr/>
          <a:lstStyle/>
          <a:p>
            <a:r>
              <a:rPr lang="cs-CZ" sz="2400" dirty="0"/>
              <a:t>Zatím to jsou stroje (počítače), které mají obrovskou paměť a umí řešit některé úlohy, o kterých se domníváme, že k tomu je zapotřebí naší inteligence.</a:t>
            </a:r>
          </a:p>
          <a:p>
            <a:endParaRPr lang="cs-CZ" sz="2400" dirty="0"/>
          </a:p>
          <a:p>
            <a:r>
              <a:rPr lang="cs-CZ" sz="2400" dirty="0"/>
              <a:t>Nevíme, co vlastně je naše „inteligence“. </a:t>
            </a:r>
            <a:r>
              <a:rPr lang="en-US" sz="2400" dirty="0" err="1"/>
              <a:t>Schopnost</a:t>
            </a:r>
            <a:r>
              <a:rPr lang="en-US" sz="2400" dirty="0"/>
              <a:t> </a:t>
            </a:r>
            <a:r>
              <a:rPr lang="cs-CZ" sz="2400" dirty="0"/>
              <a:t>řešit úlohy, řídit se etickými pravidly, mít cíl nebo úmysl, mít „vědomí“? Co je tedy umělá inteligence (AI)?</a:t>
            </a:r>
          </a:p>
          <a:p>
            <a:endParaRPr lang="cs-CZ" sz="2400" dirty="0"/>
          </a:p>
          <a:p>
            <a:r>
              <a:rPr lang="cs-CZ" sz="2400" dirty="0"/>
              <a:t>V blízké budoucnosti se dá očekávat, že se vytvoří „obecná“ inteligence (GI, UI).</a:t>
            </a:r>
          </a:p>
          <a:p>
            <a:endParaRPr lang="cs-CZ" sz="2400" dirty="0"/>
          </a:p>
          <a:p>
            <a:r>
              <a:rPr lang="cs-CZ" sz="2400" dirty="0"/>
              <a:t>Tyto stroje s AI jsou stále složitější, takže už přesně nerozumíme, jak k řešení dojdou ani neumíme poznat, jestli řešení je správné.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78190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DC6DDB-82CA-62FB-76CF-E2ABB555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O čem to bude?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3F9773-6CE4-CF0D-6863-065C96F93A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1380387"/>
            <a:ext cx="9072000" cy="4064083"/>
          </a:xfrm>
        </p:spPr>
        <p:txBody>
          <a:bodyPr>
            <a:normAutofit fontScale="77500" lnSpcReduction="20000"/>
          </a:bodyPr>
          <a:lstStyle/>
          <a:p>
            <a:r>
              <a:rPr lang="cs-CZ" sz="3500" dirty="0"/>
              <a:t>Když jsme byli vyhnáni z ráje…</a:t>
            </a:r>
          </a:p>
          <a:p>
            <a:endParaRPr lang="cs-CZ" sz="3500" dirty="0"/>
          </a:p>
          <a:p>
            <a:r>
              <a:rPr lang="cs-CZ" sz="3500" dirty="0"/>
              <a:t>Strašná zeleň</a:t>
            </a:r>
          </a:p>
          <a:p>
            <a:endParaRPr lang="cs-CZ" sz="3500" dirty="0"/>
          </a:p>
          <a:p>
            <a:r>
              <a:rPr lang="cs-CZ" sz="3500" dirty="0"/>
              <a:t>Singularita ve vývoji lidských dějin? </a:t>
            </a:r>
          </a:p>
          <a:p>
            <a:endParaRPr lang="cs-CZ" sz="3500" dirty="0"/>
          </a:p>
          <a:p>
            <a:r>
              <a:rPr lang="cs-CZ" sz="3500" dirty="0"/>
              <a:t>AI. Umělá (inteligence?)</a:t>
            </a:r>
          </a:p>
          <a:p>
            <a:endParaRPr lang="cs-CZ" sz="3500" dirty="0"/>
          </a:p>
          <a:p>
            <a:r>
              <a:rPr lang="cs-CZ" sz="3500" dirty="0" err="1"/>
              <a:t>CRISPr</a:t>
            </a:r>
            <a:r>
              <a:rPr lang="cs-CZ" sz="3500" dirty="0"/>
              <a:t>. Editace genetického kódu</a:t>
            </a:r>
          </a:p>
          <a:p>
            <a:endParaRPr lang="cs-CZ" sz="3500" dirty="0"/>
          </a:p>
          <a:p>
            <a:r>
              <a:rPr lang="cs-CZ" sz="3500" dirty="0"/>
              <a:t>Co bude dál?</a:t>
            </a:r>
          </a:p>
          <a:p>
            <a:endParaRPr lang="cs-CZ" sz="3500" dirty="0"/>
          </a:p>
          <a:p>
            <a:r>
              <a:rPr lang="cs-CZ" sz="3500" dirty="0"/>
              <a:t>Učme se odpovědnosti (i vůči vnoučatům a planetě)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2481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20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Trocha historie - Začátky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392460"/>
            <a:ext cx="7246761" cy="5161070"/>
          </a:xfrm>
          <a:ln/>
        </p:spPr>
        <p:txBody>
          <a:bodyPr>
            <a:normAutofit lnSpcReduction="10000"/>
          </a:bodyPr>
          <a:lstStyle/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sz="1984" b="1" dirty="0" err="1"/>
              <a:t>Abc</a:t>
            </a:r>
            <a:r>
              <a:rPr lang="cs-CZ" sz="1984" b="1" dirty="0"/>
              <a:t>: </a:t>
            </a:r>
            <a:r>
              <a:rPr lang="en-US" sz="1984" b="1" dirty="0"/>
              <a:t>“</a:t>
            </a:r>
            <a:r>
              <a:rPr lang="cs-CZ" sz="1984" b="1" dirty="0" err="1"/>
              <a:t>Computing</a:t>
            </a:r>
            <a:r>
              <a:rPr lang="cs-CZ" sz="1984" b="1" dirty="0"/>
              <a:t> </a:t>
            </a:r>
            <a:r>
              <a:rPr lang="cs-CZ" sz="1984" b="1" dirty="0" err="1"/>
              <a:t>Machine</a:t>
            </a:r>
            <a:r>
              <a:rPr lang="cs-CZ" sz="1984" b="1" dirty="0"/>
              <a:t> </a:t>
            </a:r>
            <a:r>
              <a:rPr lang="cs-CZ" sz="1984" b="1" dirty="0" err="1"/>
              <a:t>for</a:t>
            </a:r>
            <a:r>
              <a:rPr lang="cs-CZ" sz="1984" b="1" dirty="0"/>
              <a:t> </a:t>
            </a:r>
            <a:r>
              <a:rPr lang="cs-CZ" sz="1984" b="1" dirty="0" err="1"/>
              <a:t>the</a:t>
            </a:r>
            <a:r>
              <a:rPr lang="cs-CZ" sz="1984" b="1" dirty="0"/>
              <a:t> </a:t>
            </a:r>
            <a:r>
              <a:rPr lang="cs-CZ" sz="1984" b="1" dirty="0" err="1"/>
              <a:t>Solution</a:t>
            </a:r>
            <a:r>
              <a:rPr lang="cs-CZ" sz="1984" b="1" dirty="0"/>
              <a:t> </a:t>
            </a:r>
            <a:r>
              <a:rPr lang="cs-CZ" sz="1984" b="1" dirty="0" err="1"/>
              <a:t>of</a:t>
            </a:r>
            <a:r>
              <a:rPr lang="cs-CZ" sz="1984" b="1" dirty="0"/>
              <a:t> </a:t>
            </a:r>
            <a:r>
              <a:rPr lang="cs-CZ" sz="1984" b="1" dirty="0" err="1"/>
              <a:t>Large</a:t>
            </a:r>
            <a:r>
              <a:rPr lang="cs-CZ" sz="1984" b="1" dirty="0"/>
              <a:t> Systems </a:t>
            </a:r>
            <a:r>
              <a:rPr lang="cs-CZ" sz="1984" b="1" dirty="0" err="1"/>
              <a:t>of</a:t>
            </a:r>
            <a:r>
              <a:rPr lang="cs-CZ" sz="1984" b="1" dirty="0"/>
              <a:t> </a:t>
            </a:r>
            <a:r>
              <a:rPr lang="cs-CZ" sz="1984" b="1" dirty="0" err="1"/>
              <a:t>Linear</a:t>
            </a:r>
            <a:r>
              <a:rPr lang="cs-CZ" sz="1984" b="1" dirty="0"/>
              <a:t> </a:t>
            </a:r>
            <a:r>
              <a:rPr lang="cs-CZ" sz="1984" b="1" dirty="0" err="1"/>
              <a:t>Algebraic</a:t>
            </a:r>
            <a:r>
              <a:rPr lang="cs-CZ" sz="1984" b="1" dirty="0"/>
              <a:t> </a:t>
            </a:r>
            <a:r>
              <a:rPr lang="cs-CZ" sz="1984" b="1" dirty="0" err="1"/>
              <a:t>Equations</a:t>
            </a:r>
            <a:r>
              <a:rPr lang="en-US" sz="1984" b="1" dirty="0"/>
              <a:t>”</a:t>
            </a:r>
            <a:r>
              <a:rPr lang="cs-CZ" sz="1984" b="1" dirty="0"/>
              <a:t>. Fyzik John </a:t>
            </a:r>
            <a:r>
              <a:rPr lang="cs-CZ" sz="1984" b="1" dirty="0" err="1"/>
              <a:t>Vicent</a:t>
            </a:r>
            <a:r>
              <a:rPr lang="cs-CZ" sz="1984" b="1" dirty="0"/>
              <a:t> </a:t>
            </a:r>
            <a:r>
              <a:rPr lang="cs-CZ" sz="1984" b="1" dirty="0" err="1"/>
              <a:t>Atanasoff</a:t>
            </a:r>
            <a:r>
              <a:rPr lang="cs-CZ" sz="1984" b="1" dirty="0"/>
              <a:t> a jeho student </a:t>
            </a:r>
            <a:r>
              <a:rPr lang="cs-CZ" sz="1984" b="1" dirty="0" err="1"/>
              <a:t>Clifford</a:t>
            </a:r>
            <a:r>
              <a:rPr lang="cs-CZ" sz="1984" b="1" dirty="0"/>
              <a:t> </a:t>
            </a:r>
            <a:r>
              <a:rPr lang="cs-CZ" sz="1984" b="1" dirty="0" err="1"/>
              <a:t>Berry</a:t>
            </a:r>
            <a:r>
              <a:rPr lang="cs-CZ" sz="1984" b="1" dirty="0"/>
              <a:t> v USA, IOWA v 30. letech dvacátého století sestrojili p</a:t>
            </a:r>
            <a:r>
              <a:rPr lang="en-US" sz="1984" b="1" dirty="0" err="1"/>
              <a:t>rvn</a:t>
            </a:r>
            <a:r>
              <a:rPr lang="cs-CZ" sz="1984" b="1" dirty="0"/>
              <a:t>í digitální elektronický počítač z grantu 650</a:t>
            </a:r>
            <a:r>
              <a:rPr lang="en-US" sz="1984" b="1" dirty="0"/>
              <a:t>$</a:t>
            </a:r>
            <a:endParaRPr lang="cs-CZ" altLang="cs-CZ" sz="1819" b="1" dirty="0"/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/>
              <a:t>Z1 byl poruchový, pro praktické použití nevhodný. V roce 1941 však byl postaven model Z3, který obsahoval 2600 relé a byl používán mj. pro výpočty charakteristik balistických raket V2</a:t>
            </a:r>
            <a:r>
              <a:rPr lang="cs-CZ" altLang="cs-CZ" sz="1819" dirty="0"/>
              <a:t> 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 err="1"/>
              <a:t>Colossus</a:t>
            </a:r>
            <a:r>
              <a:rPr lang="en-US" altLang="cs-CZ" sz="1819" b="1" dirty="0"/>
              <a:t> </a:t>
            </a:r>
            <a:r>
              <a:rPr lang="cs-CZ" altLang="cs-CZ" sz="1819" b="1" dirty="0"/>
              <a:t> (1943) </a:t>
            </a:r>
            <a:r>
              <a:rPr lang="en-US" altLang="cs-CZ" sz="1819" b="1" dirty="0"/>
              <a:t>nav</a:t>
            </a:r>
            <a:r>
              <a:rPr lang="cs-CZ" altLang="cs-CZ" sz="1819" b="1" dirty="0" err="1"/>
              <a:t>ržen</a:t>
            </a:r>
            <a:r>
              <a:rPr lang="cs-CZ" altLang="cs-CZ" sz="1819" b="1" dirty="0"/>
              <a:t> pro kryptoanalýzu (pomocí operací XOR), </a:t>
            </a:r>
            <a:r>
              <a:rPr lang="en-US" altLang="cs-CZ" sz="1819" b="1" dirty="0"/>
              <a:t>1600 </a:t>
            </a:r>
            <a:r>
              <a:rPr lang="en-US" altLang="cs-CZ" sz="1819" b="1" dirty="0" err="1"/>
              <a:t>elektronek</a:t>
            </a:r>
            <a:r>
              <a:rPr lang="cs-CZ" altLang="cs-CZ" sz="1819" b="1" dirty="0"/>
              <a:t>, cyklické čtení papírové děrné pásky (5000 znaků/s)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 err="1">
                <a:cs typeface="Times New Roman" panose="02020603050405020304" pitchFamily="18" charset="0"/>
              </a:rPr>
              <a:t>Eniac</a:t>
            </a:r>
            <a:r>
              <a:rPr lang="cs-CZ" altLang="cs-CZ" sz="1819" b="1" dirty="0">
                <a:cs typeface="Times New Roman" panose="02020603050405020304" pitchFamily="18" charset="0"/>
              </a:rPr>
              <a:t> (1945) </a:t>
            </a:r>
            <a:r>
              <a:rPr lang="en-US" altLang="cs-CZ" sz="1819" b="1" dirty="0" err="1">
                <a:cs typeface="Times New Roman" panose="02020603050405020304" pitchFamily="18" charset="0"/>
              </a:rPr>
              <a:t>byl</a:t>
            </a:r>
            <a:r>
              <a:rPr lang="en-US" altLang="cs-CZ" sz="1819" b="1" dirty="0">
                <a:cs typeface="Times New Roman" panose="02020603050405020304" pitchFamily="18" charset="0"/>
              </a:rPr>
              <a:t> </a:t>
            </a:r>
            <a:r>
              <a:rPr lang="cs-CZ" altLang="cs-CZ" sz="1819" b="1" dirty="0">
                <a:cs typeface="Times New Roman" panose="02020603050405020304" pitchFamily="18" charset="0"/>
              </a:rPr>
              <a:t>původně navržen na výpočet palebných tabulek pro dělostřelce, posléze modifikován pro výpočty jaderných zbraní. 21 501 elektronek, 7200 diod, 1500 telefonních relé. Desítky až 5000 operací</a:t>
            </a:r>
            <a:r>
              <a:rPr lang="en-US" altLang="cs-CZ" sz="1819" b="1" dirty="0">
                <a:cs typeface="Times New Roman" panose="02020603050405020304" pitchFamily="18" charset="0"/>
              </a:rPr>
              <a:t>/</a:t>
            </a:r>
            <a:r>
              <a:rPr lang="cs-CZ" altLang="cs-CZ" sz="1819" b="1" dirty="0">
                <a:cs typeface="Times New Roman" panose="02020603050405020304" pitchFamily="18" charset="0"/>
              </a:rPr>
              <a:t>s (součtů). Spotřeba: stovky </a:t>
            </a:r>
            <a:r>
              <a:rPr lang="cs-CZ" altLang="cs-CZ" sz="1819" b="1" dirty="0" err="1">
                <a:cs typeface="Times New Roman" panose="02020603050405020304" pitchFamily="18" charset="0"/>
              </a:rPr>
              <a:t>kw</a:t>
            </a:r>
            <a:r>
              <a:rPr lang="cs-CZ" altLang="cs-CZ" sz="1819" b="1" dirty="0">
                <a:cs typeface="Times New Roman" panose="02020603050405020304" pitchFamily="18" charset="0"/>
              </a:rPr>
              <a:t>, chlazen dvěma leteckými motory (při zapnutí prý pohasla světla ve </a:t>
            </a:r>
            <a:r>
              <a:rPr lang="cs-CZ" altLang="cs-CZ" sz="1819" b="1" dirty="0" err="1">
                <a:cs typeface="Times New Roman" panose="02020603050405020304" pitchFamily="18" charset="0"/>
              </a:rPr>
              <a:t>Filadedlfiï</a:t>
            </a:r>
            <a:r>
              <a:rPr lang="cs-CZ" altLang="cs-CZ" sz="1819" b="1" dirty="0">
                <a:cs typeface="Times New Roman" panose="02020603050405020304" pitchFamily="18" charset="0"/>
              </a:rPr>
              <a:t>). Cena 500 000</a:t>
            </a:r>
            <a:r>
              <a:rPr lang="en-US" altLang="cs-CZ" sz="1819" b="1" dirty="0">
                <a:cs typeface="Times New Roman" panose="02020603050405020304" pitchFamily="18" charset="0"/>
              </a:rPr>
              <a:t>$ (</a:t>
            </a:r>
            <a:r>
              <a:rPr lang="en-US" altLang="cs-CZ" sz="1819" b="1" dirty="0" err="1">
                <a:cs typeface="Times New Roman" panose="02020603050405020304" pitchFamily="18" charset="0"/>
              </a:rPr>
              <a:t>dnes</a:t>
            </a:r>
            <a:r>
              <a:rPr lang="en-US" altLang="cs-CZ" sz="1819" b="1" dirty="0">
                <a:cs typeface="Times New Roman" panose="02020603050405020304" pitchFamily="18" charset="0"/>
              </a:rPr>
              <a:t> by to </a:t>
            </a:r>
            <a:r>
              <a:rPr lang="en-US" altLang="cs-CZ" sz="1819" b="1" dirty="0" err="1">
                <a:cs typeface="Times New Roman" panose="02020603050405020304" pitchFamily="18" charset="0"/>
              </a:rPr>
              <a:t>bylo</a:t>
            </a:r>
            <a:r>
              <a:rPr lang="en-US" altLang="cs-CZ" sz="1819" b="1" dirty="0">
                <a:cs typeface="Times New Roman" panose="02020603050405020304" pitchFamily="18" charset="0"/>
              </a:rPr>
              <a:t> </a:t>
            </a:r>
            <a:r>
              <a:rPr lang="cs-CZ" altLang="cs-CZ" sz="1819" b="1" dirty="0">
                <a:cs typeface="Times New Roman" panose="02020603050405020304" pitchFamily="18" charset="0"/>
              </a:rPr>
              <a:t>přibližně</a:t>
            </a:r>
            <a:r>
              <a:rPr lang="en-US" altLang="cs-CZ" sz="1819" b="1" dirty="0">
                <a:cs typeface="Times New Roman" panose="02020603050405020304" pitchFamily="18" charset="0"/>
              </a:rPr>
              <a:t> 6</a:t>
            </a:r>
            <a:r>
              <a:rPr lang="cs-CZ" altLang="cs-CZ" sz="1819" b="1" dirty="0">
                <a:cs typeface="Times New Roman" panose="02020603050405020304" pitchFamily="18" charset="0"/>
              </a:rPr>
              <a:t>M</a:t>
            </a:r>
            <a:r>
              <a:rPr lang="en-US" altLang="cs-CZ" sz="1819" b="1" dirty="0">
                <a:cs typeface="Times New Roman" panose="02020603050405020304" pitchFamily="18" charset="0"/>
              </a:rPr>
              <a:t>).</a:t>
            </a:r>
            <a:endParaRPr lang="cs-CZ" altLang="cs-CZ" sz="1819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9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21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Malé odbočení - Jak jsem začal programovat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406999"/>
            <a:ext cx="7246761" cy="5161070"/>
          </a:xfrm>
          <a:ln/>
        </p:spPr>
        <p:txBody>
          <a:bodyPr>
            <a:normAutofit/>
          </a:bodyPr>
          <a:lstStyle/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/>
              <a:t>  První program jsem napsal v roce 196</a:t>
            </a:r>
            <a:r>
              <a:rPr lang="en-US" altLang="cs-CZ" sz="1819" b="1" dirty="0"/>
              <a:t>5</a:t>
            </a:r>
            <a:endParaRPr lang="cs-CZ" altLang="cs-CZ" sz="1819" b="1" dirty="0"/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/>
              <a:t>Programovací jazyk: </a:t>
            </a:r>
            <a:r>
              <a:rPr lang="cs-CZ" altLang="cs-CZ" sz="1819" b="1" dirty="0" err="1"/>
              <a:t>Algol</a:t>
            </a:r>
            <a:r>
              <a:rPr lang="cs-CZ" altLang="cs-CZ" sz="1819" b="1" dirty="0"/>
              <a:t> 60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Počítač: </a:t>
            </a:r>
            <a:r>
              <a:rPr lang="cs-CZ" altLang="cs-CZ" sz="1819" b="1" dirty="0" err="1">
                <a:cs typeface="Times New Roman" panose="02020603050405020304" pitchFamily="18" charset="0"/>
              </a:rPr>
              <a:t>Eliot</a:t>
            </a:r>
            <a:r>
              <a:rPr lang="cs-CZ" altLang="cs-CZ" sz="1819" b="1" dirty="0">
                <a:cs typeface="Times New Roman" panose="02020603050405020304" pitchFamily="18" charset="0"/>
              </a:rPr>
              <a:t> 803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/>
              <a:t>Parametry: </a:t>
            </a:r>
            <a:r>
              <a:rPr lang="cs-CZ" altLang="cs-CZ" sz="1819" b="1" dirty="0">
                <a:cs typeface="Times New Roman" panose="02020603050405020304" pitchFamily="18" charset="0"/>
              </a:rPr>
              <a:t>Tranzistorový počítač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Feritová paměť 4096 slov (odpovídá přibližně 16KB)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Vstup z magnetické pásky nebo děrné pásky (dálnopis, snímač pásky)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Výstup magnetická páska, děrná páska nebo řádková tiskárna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Kapacita magnetické pásky odpovídá 1.27 MB, připojeny 4 stojany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Rychlost: 2000 – 10000 instrukcí/s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Příkon: řádově desítky KW</a:t>
            </a:r>
          </a:p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>
                <a:cs typeface="Times New Roman" panose="02020603050405020304" pitchFamily="18" charset="0"/>
              </a:rPr>
              <a:t>Cena: asi miliony KČS</a:t>
            </a:r>
          </a:p>
        </p:txBody>
      </p:sp>
    </p:spTree>
    <p:extLst>
      <p:ext uri="{BB962C8B-B14F-4D97-AF65-F5344CB8AC3E}">
        <p14:creationId xmlns:p14="http://schemas.microsoft.com/office/powerpoint/2010/main" val="2463856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22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11116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Eliot 803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406999"/>
            <a:ext cx="7246761" cy="5161070"/>
          </a:xfrm>
          <a:ln/>
        </p:spPr>
        <p:txBody>
          <a:bodyPr>
            <a:normAutofit/>
          </a:bodyPr>
          <a:lstStyle/>
          <a:p>
            <a:pPr marL="265134" indent="-242821">
              <a:buClrTx/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sz="1819" b="1" dirty="0"/>
              <a:t>  </a:t>
            </a:r>
            <a:endParaRPr lang="cs-CZ" altLang="cs-CZ" sz="1819" b="1" dirty="0">
              <a:cs typeface="Times New Roman" panose="02020603050405020304" pitchFamily="18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0" y="407000"/>
            <a:ext cx="8529153" cy="4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95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23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EC 1027 (VÚMS 1985?)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65" y="436690"/>
            <a:ext cx="7741094" cy="52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24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sz="2315" dirty="0"/>
              <a:t>Superpočítač </a:t>
            </a:r>
            <a:r>
              <a:rPr lang="en-US" sz="2315" dirty="0"/>
              <a:t>NEC SX-4</a:t>
            </a:r>
            <a:r>
              <a:rPr lang="cs-CZ" sz="2315" dirty="0"/>
              <a:t> (1994)</a:t>
            </a:r>
            <a:endParaRPr lang="cs-CZ" altLang="cs-CZ" sz="2315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15" y="702905"/>
            <a:ext cx="7874601" cy="46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3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25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en-US" altLang="cs-CZ" sz="2315" dirty="0" err="1"/>
              <a:t>Superpo</a:t>
            </a:r>
            <a:r>
              <a:rPr lang="cs-CZ" altLang="cs-CZ" sz="2315" dirty="0"/>
              <a:t>čítače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406999"/>
            <a:ext cx="7246761" cy="5161070"/>
          </a:xfrm>
          <a:ln/>
        </p:spPr>
        <p:txBody>
          <a:bodyPr>
            <a:normAutofit lnSpcReduction="10000"/>
          </a:bodyPr>
          <a:lstStyle/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b="1" dirty="0"/>
              <a:t>1960 </a:t>
            </a:r>
            <a:r>
              <a:rPr lang="cs-CZ" b="1" dirty="0">
                <a:effectLst/>
              </a:rPr>
              <a:t>CDC 1604 </a:t>
            </a:r>
            <a:r>
              <a:rPr lang="cs-CZ" dirty="0" err="1">
                <a:effectLst/>
              </a:rPr>
              <a:t>pamět</a:t>
            </a:r>
            <a:r>
              <a:rPr lang="cs-CZ" dirty="0">
                <a:effectLst/>
              </a:rPr>
              <a:t> 192 KB, rychlost 0,1 MIPS, spotřeba 5</a:t>
            </a:r>
            <a:r>
              <a:rPr lang="en-US" dirty="0">
                <a:effectLst/>
              </a:rPr>
              <a:t>0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Kw</a:t>
            </a:r>
            <a:r>
              <a:rPr lang="cs-CZ" dirty="0">
                <a:effectLst/>
              </a:rPr>
              <a:t>, cena </a:t>
            </a:r>
            <a:r>
              <a:rPr lang="en-US" dirty="0">
                <a:effectLst/>
              </a:rPr>
              <a:t>1030000 $ (</a:t>
            </a:r>
            <a:r>
              <a:rPr lang="cs-CZ" dirty="0">
                <a:effectLst/>
              </a:rPr>
              <a:t>tj. </a:t>
            </a:r>
            <a:r>
              <a:rPr lang="en-US" dirty="0" err="1">
                <a:effectLst/>
              </a:rPr>
              <a:t>operace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stoj</a:t>
            </a:r>
            <a:r>
              <a:rPr lang="cs-CZ" dirty="0">
                <a:effectLst/>
              </a:rPr>
              <a:t>í </a:t>
            </a:r>
            <a:r>
              <a:rPr lang="en-US" dirty="0">
                <a:effectLst/>
              </a:rPr>
              <a:t>$10 )</a:t>
            </a:r>
            <a:endParaRPr lang="cs-CZ" b="1" dirty="0">
              <a:effectLst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b="1" dirty="0"/>
              <a:t> </a:t>
            </a:r>
            <a:r>
              <a:rPr lang="en-US" altLang="cs-CZ" b="1" dirty="0"/>
              <a:t>1982</a:t>
            </a:r>
            <a:r>
              <a:rPr lang="cs-CZ" dirty="0">
                <a:effectLst/>
              </a:rPr>
              <a:t> </a:t>
            </a:r>
            <a:r>
              <a:rPr lang="cs-CZ" b="1" dirty="0" err="1">
                <a:effectLst/>
              </a:rPr>
              <a:t>Cray</a:t>
            </a:r>
            <a:r>
              <a:rPr lang="cs-CZ" b="1" dirty="0">
                <a:effectLst/>
              </a:rPr>
              <a:t> X-MP</a:t>
            </a:r>
            <a:r>
              <a:rPr lang="en-US" b="1" dirty="0">
                <a:effectLst/>
              </a:rPr>
              <a:t> </a:t>
            </a:r>
            <a:r>
              <a:rPr lang="cs-CZ" dirty="0">
                <a:effectLst/>
              </a:rPr>
              <a:t>(USA) </a:t>
            </a:r>
            <a:r>
              <a:rPr lang="en-US" dirty="0" err="1">
                <a:effectLst/>
              </a:rPr>
              <a:t>paraleln</a:t>
            </a:r>
            <a:r>
              <a:rPr lang="cs-CZ" dirty="0">
                <a:effectLst/>
              </a:rPr>
              <a:t>í vektorový procesor, 16 procesorů, paměť 16 MB, rychlost 200 MFLOPS, SPOTŘEBA 500 </a:t>
            </a:r>
            <a:r>
              <a:rPr lang="cs-CZ" dirty="0" err="1">
                <a:effectLst/>
              </a:rPr>
              <a:t>Kw</a:t>
            </a:r>
            <a:r>
              <a:rPr lang="cs-CZ" dirty="0">
                <a:effectLst/>
              </a:rPr>
              <a:t>, cena </a:t>
            </a:r>
            <a:r>
              <a:rPr lang="en-US" dirty="0">
                <a:effectLst/>
              </a:rPr>
              <a:t>$ </a:t>
            </a:r>
            <a:r>
              <a:rPr lang="cs-CZ" dirty="0">
                <a:effectLst/>
              </a:rPr>
              <a:t>15</a:t>
            </a:r>
            <a:r>
              <a:rPr lang="en-US" dirty="0">
                <a:effectLst/>
              </a:rPr>
              <a:t> mil.</a:t>
            </a:r>
            <a:endParaRPr lang="cs-CZ" altLang="cs-CZ" b="1" dirty="0"/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b="1" dirty="0"/>
              <a:t> 1</a:t>
            </a:r>
            <a:r>
              <a:rPr lang="en-US" altLang="cs-CZ" b="1" dirty="0"/>
              <a:t>9</a:t>
            </a:r>
            <a:r>
              <a:rPr lang="cs-CZ" altLang="cs-CZ" b="1" dirty="0"/>
              <a:t>94</a:t>
            </a:r>
            <a:r>
              <a:rPr lang="cs-CZ" dirty="0">
                <a:effectLst/>
              </a:rPr>
              <a:t> </a:t>
            </a:r>
            <a:r>
              <a:rPr lang="cs-CZ" b="1" dirty="0">
                <a:effectLst/>
              </a:rPr>
              <a:t>NEC-SX-4</a:t>
            </a:r>
            <a:r>
              <a:rPr lang="en-US" b="1" dirty="0">
                <a:effectLst/>
              </a:rPr>
              <a:t> </a:t>
            </a:r>
            <a:r>
              <a:rPr lang="cs-CZ" dirty="0">
                <a:effectLst/>
              </a:rPr>
              <a:t>(USA) </a:t>
            </a:r>
            <a:r>
              <a:rPr lang="en-US" dirty="0" err="1">
                <a:effectLst/>
              </a:rPr>
              <a:t>paraleln</a:t>
            </a:r>
            <a:r>
              <a:rPr lang="cs-CZ" dirty="0">
                <a:effectLst/>
              </a:rPr>
              <a:t>í vektorový procesor, 32 procesorů, </a:t>
            </a:r>
            <a:r>
              <a:rPr lang="en-US" dirty="0">
                <a:effectLst/>
              </a:rPr>
              <a:t>p</a:t>
            </a:r>
            <a:r>
              <a:rPr lang="cs-CZ" dirty="0" err="1">
                <a:effectLst/>
              </a:rPr>
              <a:t>aměť</a:t>
            </a:r>
            <a:r>
              <a:rPr lang="cs-CZ" dirty="0">
                <a:effectLst/>
              </a:rPr>
              <a:t> 16 GB, rychlost 64 GFLOPS (cena?)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b="1" dirty="0">
                <a:effectLst/>
                <a:cs typeface="Times New Roman" panose="02020603050405020304" pitchFamily="18" charset="0"/>
              </a:rPr>
              <a:t> 2002 ES</a:t>
            </a:r>
            <a:r>
              <a:rPr lang="cs-CZ" altLang="cs-CZ" dirty="0">
                <a:effectLst/>
                <a:cs typeface="Times New Roman" panose="02020603050405020304" pitchFamily="18" charset="0"/>
              </a:rPr>
              <a:t> (Japonsko „</a:t>
            </a:r>
            <a:r>
              <a:rPr lang="cs-CZ" altLang="cs-CZ" dirty="0" err="1">
                <a:effectLst/>
                <a:cs typeface="Times New Roman" panose="02020603050405020304" pitchFamily="18" charset="0"/>
              </a:rPr>
              <a:t>Earth</a:t>
            </a:r>
            <a:r>
              <a:rPr lang="cs-CZ" altLang="cs-CZ" dirty="0">
                <a:effectLst/>
                <a:cs typeface="Times New Roman" panose="02020603050405020304" pitchFamily="18" charset="0"/>
              </a:rPr>
              <a:t> Simulator“, navržen pro simulaci počasí), 5120 procesorů, rychlost </a:t>
            </a:r>
            <a:r>
              <a:rPr lang="cs-CZ" dirty="0">
                <a:effectLst/>
              </a:rPr>
              <a:t>131Tflops,</a:t>
            </a:r>
            <a:r>
              <a:rPr lang="cs-CZ" altLang="cs-CZ" dirty="0">
                <a:effectLst/>
                <a:cs typeface="Times New Roman" panose="02020603050405020304" pitchFamily="18" charset="0"/>
              </a:rPr>
              <a:t> paměť 262 TB, cena 60 bilionů </a:t>
            </a:r>
            <a:r>
              <a:rPr lang="cs-CZ" altLang="cs-CZ" dirty="0" err="1">
                <a:effectLst/>
                <a:cs typeface="Times New Roman" panose="02020603050405020304" pitchFamily="18" charset="0"/>
              </a:rPr>
              <a:t>Yen</a:t>
            </a:r>
            <a:endParaRPr lang="cs-CZ" altLang="cs-CZ" dirty="0">
              <a:effectLst/>
              <a:cs typeface="Times New Roman" panose="02020603050405020304" pitchFamily="18" charset="0"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b="1" dirty="0">
                <a:effectLst/>
              </a:rPr>
              <a:t>2010 </a:t>
            </a:r>
            <a:r>
              <a:rPr lang="cs-CZ" b="1" dirty="0" err="1">
                <a:effectLst/>
              </a:rPr>
              <a:t>Tianhe</a:t>
            </a:r>
            <a:r>
              <a:rPr lang="cs-CZ" b="1" dirty="0">
                <a:effectLst/>
              </a:rPr>
              <a:t>-I </a:t>
            </a:r>
            <a:r>
              <a:rPr lang="cs-CZ" dirty="0">
                <a:effectLst/>
              </a:rPr>
              <a:t>(Čína)</a:t>
            </a:r>
            <a:r>
              <a:rPr lang="cs-CZ" b="1" dirty="0">
                <a:effectLst/>
              </a:rPr>
              <a:t> </a:t>
            </a:r>
            <a:r>
              <a:rPr lang="en-US" dirty="0">
                <a:effectLst/>
              </a:rPr>
              <a:t>7168 GPU</a:t>
            </a:r>
            <a:r>
              <a:rPr lang="cs-CZ" dirty="0">
                <a:effectLst/>
              </a:rPr>
              <a:t> a</a:t>
            </a:r>
            <a:r>
              <a:rPr lang="en-US" dirty="0">
                <a:effectLst/>
              </a:rPr>
              <a:t>14336 CPU</a:t>
            </a:r>
            <a:r>
              <a:rPr lang="cs-CZ" dirty="0">
                <a:effectLst/>
              </a:rPr>
              <a:t>,</a:t>
            </a:r>
            <a:r>
              <a:rPr lang="en-US" dirty="0">
                <a:effectLst/>
              </a:rPr>
              <a:t> </a:t>
            </a:r>
            <a:r>
              <a:rPr lang="cs-CZ" dirty="0">
                <a:effectLst/>
              </a:rPr>
              <a:t>rychlost 2.57 </a:t>
            </a:r>
            <a:r>
              <a:rPr lang="cs-CZ" dirty="0" err="1">
                <a:effectLst/>
              </a:rPr>
              <a:t>petaflops</a:t>
            </a:r>
            <a:r>
              <a:rPr lang="cs-CZ" dirty="0">
                <a:effectLst/>
              </a:rPr>
              <a:t> (miliardy miliard), spotřeba 4.04 </a:t>
            </a:r>
            <a:r>
              <a:rPr lang="cs-CZ" dirty="0" err="1">
                <a:effectLst/>
              </a:rPr>
              <a:t>Mw</a:t>
            </a:r>
            <a:r>
              <a:rPr lang="cs-CZ" dirty="0">
                <a:effectLst/>
              </a:rPr>
              <a:t>, cena 88 mil</a:t>
            </a:r>
            <a:r>
              <a:rPr lang="en-US" dirty="0">
                <a:effectLst/>
              </a:rPr>
              <a:t>. $</a:t>
            </a:r>
            <a:endParaRPr lang="cs-CZ" dirty="0">
              <a:effectLst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altLang="cs-CZ" b="1" dirty="0">
                <a:cs typeface="Times New Roman" panose="02020603050405020304" pitchFamily="18" charset="0"/>
              </a:rPr>
              <a:t>2018 OLCF-4</a:t>
            </a:r>
            <a:r>
              <a:rPr lang="cs-CZ" altLang="cs-CZ" dirty="0">
                <a:cs typeface="Times New Roman" panose="02020603050405020304" pitchFamily="18" charset="0"/>
              </a:rPr>
              <a:t> (USA IBM „Summit“) rychlost </a:t>
            </a:r>
            <a:r>
              <a:rPr lang="cs-CZ" dirty="0">
                <a:effectLst/>
              </a:rPr>
              <a:t>200 </a:t>
            </a:r>
            <a:r>
              <a:rPr lang="cs-CZ" dirty="0" err="1">
                <a:effectLst/>
              </a:rPr>
              <a:t>petaflops</a:t>
            </a:r>
            <a:r>
              <a:rPr lang="cs-CZ" dirty="0">
                <a:effectLst/>
              </a:rPr>
              <a:t>, paměť 600 </a:t>
            </a:r>
            <a:r>
              <a:rPr lang="cs-CZ" dirty="0" err="1">
                <a:effectLst/>
              </a:rPr>
              <a:t>Gb</a:t>
            </a:r>
            <a:r>
              <a:rPr lang="cs-CZ" dirty="0">
                <a:effectLst/>
              </a:rPr>
              <a:t>, spotřeba</a:t>
            </a:r>
            <a:r>
              <a:rPr lang="en-US" dirty="0">
                <a:effectLst/>
              </a:rPr>
              <a:t> </a:t>
            </a:r>
            <a:r>
              <a:rPr lang="cs-CZ" dirty="0">
                <a:effectLst/>
              </a:rPr>
              <a:t>13 </a:t>
            </a:r>
            <a:r>
              <a:rPr lang="cs-CZ" dirty="0" err="1">
                <a:effectLst/>
              </a:rPr>
              <a:t>Mw</a:t>
            </a:r>
            <a:r>
              <a:rPr lang="cs-CZ" dirty="0">
                <a:effectLst/>
              </a:rPr>
              <a:t> </a:t>
            </a:r>
            <a:r>
              <a:rPr lang="en-US" dirty="0">
                <a:effectLst/>
              </a:rPr>
              <a:t>(1</a:t>
            </a:r>
            <a:r>
              <a:rPr lang="cs-CZ" dirty="0">
                <a:effectLst/>
              </a:rPr>
              <a:t>4668 </a:t>
            </a:r>
            <a:r>
              <a:rPr lang="cs-CZ" dirty="0" err="1">
                <a:effectLst/>
              </a:rPr>
              <a:t>GFlops</a:t>
            </a:r>
            <a:r>
              <a:rPr lang="cs-CZ" dirty="0">
                <a:effectLst/>
              </a:rPr>
              <a:t>/w </a:t>
            </a:r>
            <a:r>
              <a:rPr lang="en-US" dirty="0">
                <a:effectLst/>
              </a:rPr>
              <a:t>!</a:t>
            </a:r>
            <a:r>
              <a:rPr lang="cs-CZ" dirty="0">
                <a:effectLst/>
              </a:rPr>
              <a:t>), cena 200</a:t>
            </a:r>
            <a:r>
              <a:rPr lang="en-US" dirty="0">
                <a:effectLst/>
              </a:rPr>
              <a:t> mil. $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en-US" altLang="cs-CZ" sz="1600" b="1" dirty="0">
                <a:effectLst/>
                <a:cs typeface="Times New Roman" panose="02020603050405020304" pitchFamily="18" charset="0"/>
              </a:rPr>
              <a:t>202</a:t>
            </a:r>
            <a:r>
              <a:rPr lang="cs-CZ" altLang="cs-CZ" sz="1600" b="1" dirty="0">
                <a:effectLst/>
                <a:cs typeface="Times New Roman" panose="02020603050405020304" pitchFamily="18" charset="0"/>
              </a:rPr>
              <a:t>3</a:t>
            </a:r>
            <a:r>
              <a:rPr lang="en-US" altLang="cs-CZ" sz="1600" b="1" dirty="0">
                <a:effectLst/>
                <a:cs typeface="Times New Roman" panose="02020603050405020304" pitchFamily="18" charset="0"/>
              </a:rPr>
              <a:t> </a:t>
            </a:r>
            <a:r>
              <a:rPr lang="cs-CZ" altLang="cs-CZ" sz="1650" b="1" dirty="0" err="1">
                <a:effectLst/>
                <a:cs typeface="Times New Roman" panose="02020603050405020304" pitchFamily="18" charset="0"/>
              </a:rPr>
              <a:t>Frontier</a:t>
            </a:r>
            <a:r>
              <a:rPr lang="cs-CZ" altLang="cs-CZ" sz="1650" i="1" dirty="0">
                <a:effectLst/>
                <a:cs typeface="Times New Roman" panose="02020603050405020304" pitchFamily="18" charset="0"/>
              </a:rPr>
              <a:t> 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(USA </a:t>
            </a:r>
            <a:r>
              <a:rPr lang="cs-CZ" altLang="cs-CZ" sz="1650" dirty="0" err="1">
                <a:effectLst/>
                <a:cs typeface="Times New Roman" panose="02020603050405020304" pitchFamily="18" charset="0"/>
              </a:rPr>
              <a:t>Cray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 </a:t>
            </a:r>
            <a:r>
              <a:rPr lang="cs-CZ" altLang="cs-CZ" sz="1650" dirty="0" err="1">
                <a:effectLst/>
                <a:cs typeface="Times New Roman" panose="02020603050405020304" pitchFamily="18" charset="0"/>
              </a:rPr>
              <a:t>inc.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)</a:t>
            </a:r>
            <a:r>
              <a:rPr lang="en-US" altLang="cs-CZ" sz="1650" dirty="0">
                <a:effectLst/>
                <a:cs typeface="Times New Roman" panose="02020603050405020304" pitchFamily="18" charset="0"/>
              </a:rPr>
              <a:t> 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superpočítač s rychlostí 1,2 </a:t>
            </a:r>
            <a:r>
              <a:rPr lang="cs-CZ" altLang="cs-CZ" sz="1650" dirty="0" err="1">
                <a:effectLst/>
                <a:cs typeface="Times New Roman" panose="02020603050405020304" pitchFamily="18" charset="0"/>
              </a:rPr>
              <a:t>exaflops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 (tj. 1.2e18)</a:t>
            </a:r>
            <a:r>
              <a:rPr lang="en-US" altLang="cs-CZ" sz="1650" dirty="0">
                <a:effectLst/>
                <a:cs typeface="Times New Roman" panose="02020603050405020304" pitchFamily="18" charset="0"/>
              </a:rPr>
              <a:t>,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cs-CZ" sz="1650" dirty="0" err="1">
                <a:effectLst/>
                <a:cs typeface="Times New Roman" panose="02020603050405020304" pitchFamily="18" charset="0"/>
              </a:rPr>
              <a:t>i</a:t>
            </a:r>
            <a:r>
              <a:rPr lang="cs-CZ" altLang="cs-CZ" sz="1650" dirty="0" err="1">
                <a:effectLst/>
                <a:cs typeface="Times New Roman" panose="02020603050405020304" pitchFamily="18" charset="0"/>
              </a:rPr>
              <a:t>nvestice</a:t>
            </a:r>
            <a:r>
              <a:rPr lang="cs-CZ" altLang="cs-CZ" sz="1650" dirty="0">
                <a:effectLst/>
                <a:cs typeface="Times New Roman" panose="02020603050405020304" pitchFamily="18" charset="0"/>
              </a:rPr>
              <a:t> 600 mil. </a:t>
            </a:r>
            <a:r>
              <a:rPr lang="cs-CZ" altLang="cs-CZ" sz="1650" i="1" dirty="0">
                <a:effectLst/>
                <a:cs typeface="Times New Roman" panose="02020603050405020304" pitchFamily="18" charset="0"/>
              </a:rPr>
              <a:t>(tj. operace stoji </a:t>
            </a:r>
            <a:r>
              <a:rPr lang="en-US" altLang="cs-CZ" sz="1650" i="1" dirty="0">
                <a:effectLst/>
                <a:cs typeface="Times New Roman" panose="02020603050405020304" pitchFamily="18" charset="0"/>
              </a:rPr>
              <a:t>2 </a:t>
            </a:r>
            <a:r>
              <a:rPr lang="en-US" altLang="cs-CZ" sz="1650" i="1" dirty="0" err="1">
                <a:effectLst/>
                <a:cs typeface="Times New Roman" panose="02020603050405020304" pitchFamily="18" charset="0"/>
              </a:rPr>
              <a:t>miliardkrat</a:t>
            </a:r>
            <a:r>
              <a:rPr lang="en-US" altLang="cs-CZ" sz="1650" i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cs-CZ" sz="1650" i="1" dirty="0" err="1">
                <a:effectLst/>
                <a:cs typeface="Times New Roman" panose="02020603050405020304" pitchFamily="18" charset="0"/>
              </a:rPr>
              <a:t>mene</a:t>
            </a:r>
            <a:r>
              <a:rPr lang="en-US" altLang="cs-CZ" sz="1650" i="1" dirty="0">
                <a:effectLst/>
                <a:cs typeface="Times New Roman" panose="02020603050405020304" pitchFamily="18" charset="0"/>
              </a:rPr>
              <a:t> </a:t>
            </a:r>
            <a:r>
              <a:rPr lang="en-US" altLang="cs-CZ" sz="1650" i="1" dirty="0" err="1">
                <a:effectLst/>
                <a:cs typeface="Times New Roman" panose="02020603050405020304" pitchFamily="18" charset="0"/>
              </a:rPr>
              <a:t>nez</a:t>
            </a:r>
            <a:r>
              <a:rPr lang="en-US" altLang="cs-CZ" sz="1650" i="1" dirty="0">
                <a:effectLst/>
                <a:cs typeface="Times New Roman" panose="02020603050405020304" pitchFamily="18" charset="0"/>
              </a:rPr>
              <a:t> v </a:t>
            </a:r>
            <a:r>
              <a:rPr lang="en-US" altLang="cs-CZ" sz="1650" i="1" dirty="0" err="1">
                <a:effectLst/>
                <a:cs typeface="Times New Roman" panose="02020603050405020304" pitchFamily="18" charset="0"/>
              </a:rPr>
              <a:t>roce</a:t>
            </a:r>
            <a:r>
              <a:rPr lang="en-US" altLang="cs-CZ" sz="1650" i="1" dirty="0">
                <a:effectLst/>
                <a:cs typeface="Times New Roman" panose="02020603050405020304" pitchFamily="18" charset="0"/>
              </a:rPr>
              <a:t> 1960</a:t>
            </a:r>
            <a:r>
              <a:rPr lang="cs-CZ" altLang="cs-CZ" sz="1650" i="1" dirty="0">
                <a:effectLst/>
                <a:cs typeface="Times New Roman" panose="02020603050405020304" pitchFamily="18" charset="0"/>
              </a:rPr>
              <a:t>)</a:t>
            </a:r>
            <a:endParaRPr lang="en-US" altLang="cs-CZ" sz="1650" i="1" dirty="0">
              <a:effectLst/>
              <a:cs typeface="Times New Roman" panose="02020603050405020304" pitchFamily="18" charset="0"/>
            </a:endParaRPr>
          </a:p>
          <a:p>
            <a:pPr marL="22313" indent="0"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en-US" altLang="cs-CZ" sz="1488" dirty="0">
                <a:effectLst/>
                <a:cs typeface="Times New Roman" panose="02020603050405020304" pitchFamily="18" charset="0"/>
              </a:rPr>
              <a:t>==</a:t>
            </a:r>
            <a:r>
              <a:rPr lang="en-US" altLang="cs-CZ" dirty="0">
                <a:effectLst/>
                <a:cs typeface="Times New Roman" panose="02020603050405020304" pitchFamily="18" charset="0"/>
              </a:rPr>
              <a:t>=====================================================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en-US" altLang="cs-CZ" dirty="0" err="1">
                <a:effectLst/>
                <a:cs typeface="Times New Roman" panose="02020603050405020304" pitchFamily="18" charset="0"/>
              </a:rPr>
              <a:t>Kvantov</a:t>
            </a:r>
            <a:r>
              <a:rPr lang="cs-CZ" altLang="cs-CZ" dirty="0">
                <a:effectLst/>
                <a:cs typeface="Times New Roman" panose="02020603050405020304" pitchFamily="18" charset="0"/>
              </a:rPr>
              <a:t>é počítače</a:t>
            </a:r>
            <a:r>
              <a:rPr lang="en-US" altLang="cs-CZ" dirty="0">
                <a:effectLst/>
                <a:cs typeface="Times New Roman" panose="02020603050405020304" pitchFamily="18" charset="0"/>
              </a:rPr>
              <a:t> ???</a:t>
            </a:r>
            <a:endParaRPr lang="cs-CZ" altLang="cs-CZ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49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26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Síť sítí - internet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406999"/>
            <a:ext cx="7246761" cy="5161070"/>
          </a:xfrm>
          <a:ln/>
        </p:spPr>
        <p:txBody>
          <a:bodyPr>
            <a:normAutofit lnSpcReduction="10000"/>
          </a:bodyPr>
          <a:lstStyle/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1970 v laboratořích DARPA (ministerstvo obrany USA) byl vytvořena koncepce protokolu TCP/IP, 1973 standard pro síť ARPANET. Specifikace zveřejněna v prosinci 1974 (RFC 625).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1980 v CERN (Švýcarsko) Tim </a:t>
            </a:r>
            <a:r>
              <a:rPr lang="cs-CZ" dirty="0" err="1">
                <a:effectLst/>
              </a:rPr>
              <a:t>Berners</a:t>
            </a:r>
            <a:r>
              <a:rPr lang="cs-CZ" dirty="0">
                <a:effectLst/>
              </a:rPr>
              <a:t>-Lee navrhl protokol, umožňující přenos hypertextových dat (HTTP) pomocí Internetu (tehdy spojení akademických center).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1986 v rámci projektu propojení superpočítačů v různých akademických centrech vznikla síť NSFNET.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90. léta JANET (Británie) a Intervet2 (USA). Vesměs akademické sítě založené na TCP/IP. Postupný přechod EARN na TCP/IP. Vznikají páteřní komunikační linky (např. Praha-Brno-Bratislava-Vídeň, 64Kb/s).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2000… internet se postupně stává základním komunikačním nástrojem pro výměnu nejrůznějších dat, možnost kanálových přenosů (streamy) atd. Propojení s mobilními sítěmi, masivní páteřní přenosové kanály s kapacitou mnoha GB/s, radiokomunikace, světlovodné kanály, wifi atd.</a:t>
            </a:r>
            <a:endParaRPr lang="en-US" dirty="0">
              <a:effectLst/>
            </a:endParaRPr>
          </a:p>
          <a:p>
            <a:pPr marL="22313" indent="0">
              <a:buSzPct val="109000"/>
              <a:buNone/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Významným důsledkem Internetu je, že adresy (www adresy, emailové adresy) jsou</a:t>
            </a:r>
            <a:r>
              <a:rPr lang="cs-CZ" b="1" dirty="0">
                <a:effectLst/>
              </a:rPr>
              <a:t> celosvětově univerzální identifikátory</a:t>
            </a:r>
            <a:r>
              <a:rPr lang="cs-CZ" dirty="0">
                <a:effectLst/>
              </a:rPr>
              <a:t> (URI a URL).</a:t>
            </a:r>
          </a:p>
        </p:txBody>
      </p:sp>
    </p:spTree>
    <p:extLst>
      <p:ext uri="{BB962C8B-B14F-4D97-AF65-F5344CB8AC3E}">
        <p14:creationId xmlns:p14="http://schemas.microsoft.com/office/powerpoint/2010/main" val="142645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9E14ECE3-728E-B37B-CF9A-2C170475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80625" cy="59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78013"/>
            <a:fld id="{E140AA08-EF85-4B1D-B520-3CAECA1D9866}" type="slidenum">
              <a:rPr lang="cs-CZ" altLang="cs-CZ">
                <a:solidFill>
                  <a:prstClr val="white">
                    <a:lumMod val="75000"/>
                  </a:prstClr>
                </a:solidFill>
                <a:latin typeface="Century Gothic" panose="020B0502020202020204"/>
              </a:rPr>
              <a:pPr defTabSz="378013"/>
              <a:t>28</a:t>
            </a:fld>
            <a:endParaRPr lang="cs-CZ" altLang="cs-CZ">
              <a:solidFill>
                <a:prstClr val="white">
                  <a:lumMod val="7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8954" y="99"/>
            <a:ext cx="7435774" cy="326833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70138" algn="l"/>
                <a:tab pos="741588" algn="l"/>
                <a:tab pos="1113038" algn="l"/>
                <a:tab pos="1484489" algn="l"/>
                <a:tab pos="1855939" algn="l"/>
                <a:tab pos="2227389" algn="l"/>
                <a:tab pos="2598839" algn="l"/>
                <a:tab pos="2970290" algn="l"/>
                <a:tab pos="3341740" algn="l"/>
                <a:tab pos="3713190" algn="l"/>
                <a:tab pos="4084640" algn="l"/>
                <a:tab pos="4456091" algn="l"/>
                <a:tab pos="4827541" algn="l"/>
                <a:tab pos="5198991" algn="l"/>
                <a:tab pos="5570441" algn="l"/>
                <a:tab pos="5941892" algn="l"/>
                <a:tab pos="6313341" algn="l"/>
                <a:tab pos="6684792" algn="l"/>
                <a:tab pos="7056242" algn="l"/>
                <a:tab pos="7427693" algn="l"/>
              </a:tabLst>
            </a:pPr>
            <a:r>
              <a:rPr lang="cs-CZ" altLang="cs-CZ" sz="2315" dirty="0"/>
              <a:t>AI – umělá „inteligence“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06020" y="406999"/>
            <a:ext cx="7246761" cy="5161070"/>
          </a:xfrm>
          <a:ln/>
        </p:spPr>
        <p:txBody>
          <a:bodyPr>
            <a:normAutofit/>
          </a:bodyPr>
          <a:lstStyle/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en-US" dirty="0">
                <a:effectLst/>
              </a:rPr>
              <a:t>1945 Arthur C. Clark</a:t>
            </a:r>
            <a:r>
              <a:rPr lang="cs-CZ" dirty="0">
                <a:effectLst/>
              </a:rPr>
              <a:t>, přednáška v </a:t>
            </a:r>
            <a:r>
              <a:rPr lang="cs-CZ" dirty="0" err="1">
                <a:effectLst/>
              </a:rPr>
              <a:t>British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Interplanetary</a:t>
            </a:r>
            <a:r>
              <a:rPr lang="cs-CZ" dirty="0">
                <a:effectLst/>
              </a:rPr>
              <a:t> Society a kniha </a:t>
            </a:r>
            <a:r>
              <a:rPr lang="cs-CZ" dirty="0" err="1">
                <a:effectLst/>
              </a:rPr>
              <a:t>Wireless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word</a:t>
            </a:r>
            <a:r>
              <a:rPr lang="en-US" dirty="0">
                <a:effectLst/>
              </a:rPr>
              <a:t> – </a:t>
            </a:r>
            <a:r>
              <a:rPr lang="en-US" dirty="0" err="1">
                <a:effectLst/>
              </a:rPr>
              <a:t>vize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celosv</a:t>
            </a:r>
            <a:r>
              <a:rPr lang="cs-CZ" dirty="0" err="1">
                <a:effectLst/>
              </a:rPr>
              <a:t>ětové</a:t>
            </a:r>
            <a:r>
              <a:rPr lang="cs-CZ" dirty="0">
                <a:effectLst/>
              </a:rPr>
              <a:t> komunikační sítě, která si uvědomí sama sebe.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1950 Alan </a:t>
            </a:r>
            <a:r>
              <a:rPr lang="cs-CZ" dirty="0" err="1">
                <a:effectLst/>
              </a:rPr>
              <a:t>Turing</a:t>
            </a:r>
            <a:r>
              <a:rPr lang="cs-CZ" dirty="0">
                <a:effectLst/>
              </a:rPr>
              <a:t> („</a:t>
            </a:r>
            <a:r>
              <a:rPr lang="cs-CZ" dirty="0" err="1">
                <a:effectLst/>
              </a:rPr>
              <a:t>Turingův</a:t>
            </a:r>
            <a:r>
              <a:rPr lang="cs-CZ" dirty="0">
                <a:effectLst/>
              </a:rPr>
              <a:t> test“) – stroj můžeme považovat za inteligentní, když nerozeznáme jeho slovní projev od člověka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1955 John </a:t>
            </a:r>
            <a:r>
              <a:rPr lang="cs-CZ" dirty="0" err="1">
                <a:effectLst/>
              </a:rPr>
              <a:t>Mc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Carthy</a:t>
            </a:r>
            <a:r>
              <a:rPr lang="cs-CZ" dirty="0">
                <a:effectLst/>
              </a:rPr>
              <a:t>, základ oboru „umělá inteligence“. Vývoj strojů vykazujících známky inteligentního chování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1997 IBM </a:t>
            </a:r>
            <a:r>
              <a:rPr lang="cs-CZ" dirty="0" err="1">
                <a:effectLst/>
              </a:rPr>
              <a:t>Deep</a:t>
            </a:r>
            <a:r>
              <a:rPr lang="cs-CZ" dirty="0">
                <a:effectLst/>
              </a:rPr>
              <a:t> Blue porazil mistra světa v šachu </a:t>
            </a:r>
            <a:r>
              <a:rPr lang="cs-CZ" dirty="0" err="1">
                <a:effectLst/>
              </a:rPr>
              <a:t>Garri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Gasparova</a:t>
            </a:r>
            <a:endParaRPr lang="cs-CZ" dirty="0">
              <a:effectLst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2009 Google zahájil vývoj autonomního automobilu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2011 IBM Watson porazil vítěze televizní vědomostní soutěže </a:t>
            </a:r>
            <a:r>
              <a:rPr lang="cs-CZ" dirty="0" err="1">
                <a:effectLst/>
              </a:rPr>
              <a:t>Jeopardy</a:t>
            </a:r>
            <a:r>
              <a:rPr lang="en-US" dirty="0">
                <a:effectLst/>
              </a:rPr>
              <a:t>!</a:t>
            </a:r>
            <a:endParaRPr lang="cs-CZ" dirty="0">
              <a:effectLst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201</a:t>
            </a:r>
            <a:r>
              <a:rPr lang="en-US" dirty="0">
                <a:effectLst/>
              </a:rPr>
              <a:t>1</a:t>
            </a:r>
            <a:r>
              <a:rPr lang="cs-CZ" dirty="0">
                <a:effectLst/>
              </a:rPr>
              <a:t> Rekurentní a konvoluční n</a:t>
            </a:r>
            <a:r>
              <a:rPr lang="en-US" dirty="0" err="1">
                <a:effectLst/>
              </a:rPr>
              <a:t>euronov</a:t>
            </a:r>
            <a:r>
              <a:rPr lang="cs-CZ" dirty="0">
                <a:effectLst/>
              </a:rPr>
              <a:t>é sítě, </a:t>
            </a:r>
            <a:r>
              <a:rPr lang="en-US" dirty="0">
                <a:effectLst/>
              </a:rPr>
              <a:t>deep learning</a:t>
            </a:r>
            <a:r>
              <a:rPr lang="cs-CZ" dirty="0">
                <a:effectLst/>
              </a:rPr>
              <a:t> a big data, prediktivní analýza</a:t>
            </a:r>
            <a:endParaRPr lang="en-US" dirty="0">
              <a:effectLst/>
            </a:endParaRP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en-US" dirty="0">
                <a:effectLst/>
              </a:rPr>
              <a:t>2016 </a:t>
            </a:r>
            <a:r>
              <a:rPr lang="cs-CZ" dirty="0">
                <a:effectLst/>
              </a:rPr>
              <a:t>Google </a:t>
            </a:r>
            <a:r>
              <a:rPr lang="cs-CZ" dirty="0" err="1">
                <a:effectLst/>
              </a:rPr>
              <a:t>AlphaGo</a:t>
            </a:r>
            <a:r>
              <a:rPr lang="cs-CZ" dirty="0">
                <a:effectLst/>
              </a:rPr>
              <a:t> porazil mistra světa ve hře Go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2017 firmy Microsoft a Google vytvořily technologii LLM</a:t>
            </a:r>
          </a:p>
          <a:p>
            <a:pPr marL="265134" indent="-242821">
              <a:buSzPct val="109000"/>
              <a:buBlip>
                <a:blip r:embed="rId3"/>
              </a:buBlip>
              <a:tabLst>
                <a:tab pos="265134" algn="l"/>
                <a:tab pos="351762" algn="l"/>
                <a:tab pos="723213" algn="l"/>
                <a:tab pos="1094663" algn="l"/>
                <a:tab pos="1466113" algn="l"/>
                <a:tab pos="1837563" algn="l"/>
                <a:tab pos="2209014" algn="l"/>
                <a:tab pos="2580463" algn="l"/>
                <a:tab pos="2951914" algn="l"/>
                <a:tab pos="3323364" algn="l"/>
                <a:tab pos="3694815" algn="l"/>
                <a:tab pos="4066264" algn="l"/>
                <a:tab pos="4437715" algn="l"/>
                <a:tab pos="4809165" algn="l"/>
                <a:tab pos="5180616" algn="l"/>
                <a:tab pos="5552065" algn="l"/>
                <a:tab pos="5923516" algn="l"/>
                <a:tab pos="6294966" algn="l"/>
                <a:tab pos="6666416" algn="l"/>
                <a:tab pos="7037866" algn="l"/>
                <a:tab pos="7409317" algn="l"/>
              </a:tabLst>
            </a:pPr>
            <a:r>
              <a:rPr lang="cs-CZ" dirty="0">
                <a:effectLst/>
              </a:rPr>
              <a:t>2021 Společnost </a:t>
            </a:r>
            <a:r>
              <a:rPr lang="cs-CZ" dirty="0" err="1">
                <a:effectLst/>
              </a:rPr>
              <a:t>OpenAi</a:t>
            </a:r>
            <a:r>
              <a:rPr lang="cs-CZ" dirty="0">
                <a:effectLst/>
              </a:rPr>
              <a:t> </a:t>
            </a:r>
            <a:r>
              <a:rPr lang="cs-CZ" dirty="0" err="1">
                <a:effectLst/>
              </a:rPr>
              <a:t>vřejně</a:t>
            </a:r>
            <a:r>
              <a:rPr lang="cs-CZ" dirty="0">
                <a:effectLst/>
              </a:rPr>
              <a:t> představila projekt </a:t>
            </a:r>
            <a:r>
              <a:rPr lang="cs-CZ" dirty="0" err="1">
                <a:effectLst/>
              </a:rPr>
              <a:t>ChatGPT</a:t>
            </a:r>
            <a:endParaRPr lang="cs-CZ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3732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46790"/>
            <a:ext cx="9979200" cy="1028799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Umělá neuronová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05697" y="1053554"/>
            <a:ext cx="9072000" cy="4548171"/>
          </a:xfrm>
        </p:spPr>
        <p:txBody>
          <a:bodyPr/>
          <a:lstStyle/>
          <a:p>
            <a:r>
              <a:rPr lang="cs-CZ" sz="2000" b="0" i="0" dirty="0">
                <a:solidFill>
                  <a:srgbClr val="202122"/>
                </a:solidFill>
                <a:effectLst/>
              </a:rPr>
              <a:t>První umělé neurony byly vytvořeny v r.1943 (Warren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McCulloch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)</a:t>
            </a:r>
            <a:endParaRPr lang="cs-CZ" sz="2000" dirty="0"/>
          </a:p>
          <a:p>
            <a:endParaRPr lang="cs-CZ" sz="2000" dirty="0"/>
          </a:p>
          <a:p>
            <a:r>
              <a:rPr lang="cs-CZ" sz="2000" b="0" i="0" dirty="0">
                <a:solidFill>
                  <a:srgbClr val="202122"/>
                </a:solidFill>
                <a:effectLst/>
              </a:rPr>
              <a:t>V 80. letech dochází k vývoji vícevrstvých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perceptronových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sítí s asociačními pravidly, schopných aproximovat vektorovou funkci.</a:t>
            </a:r>
            <a:endParaRPr lang="cs-CZ" sz="2000" dirty="0"/>
          </a:p>
          <a:p>
            <a:endParaRPr lang="cs-CZ" sz="2000" dirty="0"/>
          </a:p>
          <a:p>
            <a:r>
              <a:rPr lang="cs-CZ" sz="2000" b="0" i="0" dirty="0">
                <a:solidFill>
                  <a:srgbClr val="202122"/>
                </a:solidFill>
                <a:effectLst/>
              </a:rPr>
              <a:t>1969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Bryson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a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Yu-Chi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Ho: vícestupňov</a:t>
            </a:r>
            <a:r>
              <a:rPr lang="cs-CZ" sz="2000" dirty="0">
                <a:solidFill>
                  <a:srgbClr val="202122"/>
                </a:solidFill>
              </a:rPr>
              <a:t>á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optimalizace dynamických systémů.</a:t>
            </a:r>
            <a:endParaRPr lang="cs-CZ" sz="2000" dirty="0"/>
          </a:p>
          <a:p>
            <a:endParaRPr lang="cs-CZ" sz="2000" dirty="0"/>
          </a:p>
          <a:p>
            <a:r>
              <a:rPr lang="cs-CZ" sz="2000" b="0" i="0" dirty="0">
                <a:solidFill>
                  <a:srgbClr val="202122"/>
                </a:solidFill>
                <a:effectLst/>
              </a:rPr>
              <a:t>1977 Hluboké učení</a:t>
            </a:r>
            <a:r>
              <a:rPr lang="cs-CZ" sz="2000" dirty="0">
                <a:solidFill>
                  <a:srgbClr val="202122"/>
                </a:solidFill>
              </a:rPr>
              <a:t>: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David E.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Rumelhart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,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Geoffrey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E.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Hinton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a Ronald J.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Williams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, úprava parametrů úměrně jejich chybovým gradientům, reprezentace dat v hlubších vrstvách neuronových sítí.</a:t>
            </a:r>
          </a:p>
          <a:p>
            <a:endParaRPr lang="cs-CZ" sz="2000" dirty="0"/>
          </a:p>
          <a:p>
            <a:r>
              <a:rPr lang="cs-CZ" sz="2000" dirty="0"/>
              <a:t>2017 Google</a:t>
            </a:r>
            <a:r>
              <a:rPr lang="en-US" sz="2000" dirty="0"/>
              <a:t> </a:t>
            </a:r>
            <a:r>
              <a:rPr lang="cs-CZ" sz="2000" dirty="0"/>
              <a:t>- </a:t>
            </a:r>
            <a:r>
              <a:rPr lang="cs-CZ" sz="2000" dirty="0" err="1"/>
              <a:t>Large</a:t>
            </a:r>
            <a:r>
              <a:rPr lang="cs-CZ" sz="2000" dirty="0"/>
              <a:t> </a:t>
            </a:r>
            <a:r>
              <a:rPr lang="cs-CZ" sz="2000" dirty="0" err="1"/>
              <a:t>language</a:t>
            </a:r>
            <a:r>
              <a:rPr lang="cs-CZ" sz="2000" dirty="0"/>
              <a:t> model (LLM). Hluboké učení na velkém množství dat (textů).</a:t>
            </a:r>
          </a:p>
          <a:p>
            <a:endParaRPr lang="cs-CZ" sz="2000" dirty="0"/>
          </a:p>
          <a:p>
            <a:r>
              <a:rPr lang="cs-CZ" sz="2000" i="1" dirty="0"/>
              <a:t>Viz: </a:t>
            </a:r>
            <a:r>
              <a:rPr lang="cs-CZ" sz="2000" dirty="0" err="1">
                <a:hlinkClick r:id="rId2"/>
              </a:rPr>
              <a:t>Large</a:t>
            </a:r>
            <a:r>
              <a:rPr lang="cs-CZ" sz="2000" dirty="0">
                <a:hlinkClick r:id="rId2"/>
              </a:rPr>
              <a:t> </a:t>
            </a:r>
            <a:r>
              <a:rPr lang="cs-CZ" sz="2000" dirty="0" err="1">
                <a:hlinkClick r:id="rId2"/>
              </a:rPr>
              <a:t>language</a:t>
            </a:r>
            <a:r>
              <a:rPr lang="cs-CZ" sz="2000" dirty="0">
                <a:hlinkClick r:id="rId2"/>
              </a:rPr>
              <a:t> model</a:t>
            </a:r>
            <a:r>
              <a:rPr lang="cs-CZ" sz="2000" dirty="0"/>
              <a:t>, </a:t>
            </a:r>
            <a:r>
              <a:rPr lang="cs-CZ" sz="2000" dirty="0">
                <a:hlinkClick r:id="rId3"/>
              </a:rPr>
              <a:t>Petr </a:t>
            </a:r>
            <a:r>
              <a:rPr lang="cs-CZ" sz="2000" dirty="0" err="1">
                <a:hlinkClick r:id="rId3"/>
              </a:rPr>
              <a:t>Koubsky</a:t>
            </a:r>
            <a:r>
              <a:rPr lang="cs-CZ" sz="2000" dirty="0"/>
              <a:t>, </a:t>
            </a:r>
            <a:r>
              <a:rPr lang="cs-CZ" sz="2000" dirty="0" err="1">
                <a:hlinkClick r:id="rId4" action="ppaction://hlinkfile"/>
              </a:rPr>
              <a:t>Ukazka</a:t>
            </a:r>
            <a:r>
              <a:rPr lang="cs-CZ" sz="2000" dirty="0">
                <a:hlinkClick r:id="rId4" action="ppaction://hlinkfile"/>
              </a:rPr>
              <a:t> </a:t>
            </a:r>
            <a:r>
              <a:rPr lang="cs-CZ" sz="2000" dirty="0">
                <a:hlinkClick r:id="rId5"/>
              </a:rPr>
              <a:t>konverzace</a:t>
            </a:r>
            <a:r>
              <a:rPr lang="cs-CZ" sz="2000" dirty="0"/>
              <a:t>, </a:t>
            </a:r>
            <a:r>
              <a:rPr lang="cs-CZ" sz="2000" dirty="0">
                <a:hlinkClick r:id="rId6"/>
              </a:rPr>
              <a:t>živě </a:t>
            </a:r>
            <a:r>
              <a:rPr lang="cs-CZ" sz="2000" dirty="0" err="1">
                <a:hlinkClick r:id="rId6"/>
              </a:rPr>
              <a:t>openAI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7978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81B26E-A272-E3AC-88EB-EBDAF5A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304"/>
            <a:ext cx="9072000" cy="946440"/>
          </a:xfrm>
        </p:spPr>
        <p:txBody>
          <a:bodyPr/>
          <a:lstStyle/>
          <a:p>
            <a:pPr algn="ctr"/>
            <a:br>
              <a:rPr lang="cs-CZ" sz="4400" b="0" strike="noStrike" spc="-1" dirty="0">
                <a:solidFill>
                  <a:srgbClr val="FFFFFF"/>
                </a:solidFill>
                <a:latin typeface="Noto Sans"/>
              </a:rPr>
            </a:br>
            <a:r>
              <a:rPr lang="cs-CZ" sz="4400" b="0" strike="noStrike" spc="-1" dirty="0">
                <a:solidFill>
                  <a:srgbClr val="FFFFFF"/>
                </a:solidFill>
                <a:latin typeface="Noto Sans"/>
              </a:rPr>
              <a:t>Genesis 3.22</a:t>
            </a:r>
            <a:br>
              <a:rPr lang="cs-CZ" sz="4400" b="1" strike="noStrike" spc="-1" dirty="0">
                <a:solidFill>
                  <a:srgbClr val="FFFFFF"/>
                </a:solidFill>
                <a:latin typeface="Noto Sans"/>
              </a:rPr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395328-0742-91D6-E899-E11564F786C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0917" y="1667453"/>
            <a:ext cx="9072000" cy="3149611"/>
          </a:xfrm>
        </p:spPr>
        <p:txBody>
          <a:bodyPr/>
          <a:lstStyle/>
          <a:p>
            <a:r>
              <a:rPr lang="cs-CZ" sz="2800" b="1" strike="noStrike" spc="-1" dirty="0">
                <a:latin typeface="Noto Sans"/>
                <a:ea typeface="Courier New"/>
              </a:rPr>
              <a:t>Tedy řekl Hospodin Bůh: Aj, člověk učiněn jest jako jeden z nás, věda dobré i zlé; pročež nyní, aby nevztáhl ruky své, a nevzal také z stromu života, a jedl by, i byl by živ na věky, [vyžeňme jej].</a:t>
            </a:r>
            <a:r>
              <a:rPr lang="cs-CZ" sz="2800" b="1" strike="noStrike" spc="-1" dirty="0">
                <a:latin typeface="Noto Sans"/>
              </a:rPr>
              <a:t> </a:t>
            </a:r>
          </a:p>
          <a:p>
            <a:endParaRPr lang="cs-CZ" b="1" spc="-1" dirty="0">
              <a:latin typeface="Noto Sans"/>
            </a:endParaRPr>
          </a:p>
          <a:p>
            <a:r>
              <a:rPr lang="ar-SA" sz="2800" b="1" strike="noStrike" spc="-1" dirty="0">
                <a:latin typeface="Times New Roman (Hebrew)"/>
                <a:cs typeface="Times New Roman (Hebrew)"/>
              </a:rPr>
              <a:t>׀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יְהֹו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ָ֣ה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אֱלֹה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ִ֗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ים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הֵ֤ן הָֽ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אָדָם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֙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הָיָה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֙ כְּ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אַח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ַ֣ד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מִמ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ֶּ֔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נּו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ּ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לָד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ַ֖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עַת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ט֣וֹב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וָר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ָ֑ע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וְעַת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ָּ֣ה </a:t>
            </a:r>
            <a:r>
              <a:rPr lang="ar-SA" sz="2800" b="1" strike="noStrike" spc="-1" dirty="0">
                <a:latin typeface="Times New Roman (Hebrew)"/>
                <a:cs typeface="Times New Roman (Hebrew)"/>
              </a:rPr>
              <a:t>׀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פֶּ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ן־יִש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ְׁלַ֣ח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יָד֗ו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ֹ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וְלָקַח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֙ גַּ֚ם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מֵע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ֵ֣ץ הַֽ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חַי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ִּ֔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ים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וְאָכ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ַ֖ל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וָח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ַ֥י </a:t>
            </a:r>
            <a:r>
              <a:rPr lang="cs-CZ" sz="2800" b="1" strike="noStrike" spc="-1" dirty="0" err="1">
                <a:latin typeface="Times New Roman (Hebrew)"/>
                <a:ea typeface="Times New Roman (Hebrew)"/>
              </a:rPr>
              <a:t>לְעֹל</a:t>
            </a:r>
            <a:r>
              <a:rPr lang="cs-CZ" sz="2800" b="1" strike="noStrike" spc="-1" dirty="0">
                <a:latin typeface="Times New Roman (Hebrew)"/>
                <a:ea typeface="Times New Roman (Hebrew)"/>
              </a:rPr>
              <a:t>ָֽם׃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78225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-30328"/>
            <a:ext cx="9979200" cy="938568"/>
          </a:xfrm>
        </p:spPr>
        <p:txBody>
          <a:bodyPr/>
          <a:lstStyle/>
          <a:p>
            <a:r>
              <a:rPr lang="cs-CZ" sz="3600" dirty="0">
                <a:solidFill>
                  <a:schemeClr val="accent2">
                    <a:lumMod val="75000"/>
                  </a:schemeClr>
                </a:solidFill>
              </a:rPr>
              <a:t>Schematický model neuronu (Wikipedie):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C4211B3B-725A-80CC-757C-DD809828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1" y="632818"/>
            <a:ext cx="4210050" cy="198120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BEAFFE46-F1EA-2A71-E9B0-5E269C38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80" y="2163535"/>
            <a:ext cx="5579449" cy="3507015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0D954DB5-1B59-78EE-6F10-E8F173F2F047}"/>
              </a:ext>
            </a:extLst>
          </p:cNvPr>
          <p:cNvSpPr txBox="1"/>
          <p:nvPr/>
        </p:nvSpPr>
        <p:spPr>
          <a:xfrm>
            <a:off x="72396" y="3408158"/>
            <a:ext cx="43563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3200" dirty="0">
                <a:solidFill>
                  <a:schemeClr val="accent2">
                    <a:lumMod val="75000"/>
                  </a:schemeClr>
                </a:solidFill>
              </a:rPr>
              <a:t>Architektura neuronové sítě: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3832172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-30328"/>
            <a:ext cx="9979200" cy="938568"/>
          </a:xfrm>
        </p:spPr>
        <p:txBody>
          <a:bodyPr/>
          <a:lstStyle/>
          <a:p>
            <a:pPr algn="ctr"/>
            <a:r>
              <a:rPr lang="cs-CZ" sz="4000" dirty="0">
                <a:solidFill>
                  <a:schemeClr val="accent2">
                    <a:lumMod val="75000"/>
                  </a:schemeClr>
                </a:solidFill>
              </a:rPr>
              <a:t>Neuronová víceúrovňová síť (Wikipedie):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8BDC3B-6DE8-6BB3-DBFB-FA2DA51B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44" y="771852"/>
            <a:ext cx="4066843" cy="48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3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46790"/>
            <a:ext cx="9979200" cy="1028799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Nakreslil jsem neuronovou síť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F23F19E-C3D7-D71F-BD9D-F2AC34761A0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88973" y="892367"/>
            <a:ext cx="6378767" cy="4731394"/>
          </a:xfrm>
        </p:spPr>
      </p:pic>
    </p:spTree>
    <p:extLst>
      <p:ext uri="{BB962C8B-B14F-4D97-AF65-F5344CB8AC3E}">
        <p14:creationId xmlns:p14="http://schemas.microsoft.com/office/powerpoint/2010/main" val="289910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" y="35315"/>
            <a:ext cx="9979200" cy="818385"/>
          </a:xfrm>
        </p:spPr>
        <p:txBody>
          <a:bodyPr/>
          <a:lstStyle/>
          <a:p>
            <a:pPr algn="ctr"/>
            <a:r>
              <a:rPr lang="cs-CZ" sz="3600" dirty="0">
                <a:solidFill>
                  <a:schemeClr val="accent2">
                    <a:lumMod val="75000"/>
                  </a:schemeClr>
                </a:solidFill>
              </a:rPr>
              <a:t>Požádali jsme AI, aby z toho něco nakreslila: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4F030807-15FE-F2AF-CCD0-5EBCC7E3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2" y="925416"/>
            <a:ext cx="7315200" cy="46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54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1"/>
            <a:ext cx="9979200" cy="976434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V čem je problém?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05696" y="976435"/>
            <a:ext cx="9519621" cy="4548171"/>
          </a:xfrm>
        </p:spPr>
        <p:txBody>
          <a:bodyPr/>
          <a:lstStyle/>
          <a:p>
            <a:r>
              <a:rPr lang="cs-CZ" sz="2000" dirty="0"/>
              <a:t>Přílišná rychlost vývoje, narůstající složitost.</a:t>
            </a:r>
          </a:p>
          <a:p>
            <a:endParaRPr lang="cs-CZ" sz="2000" dirty="0"/>
          </a:p>
          <a:p>
            <a:r>
              <a:rPr lang="cs-CZ" sz="2000" dirty="0"/>
              <a:t>Nevíme, jak to vlastně funguje. Má to vlastní vědomí a úmysl?</a:t>
            </a:r>
            <a:r>
              <a:rPr lang="en-US" sz="2000" dirty="0"/>
              <a:t> </a:t>
            </a:r>
            <a:r>
              <a:rPr lang="cs-CZ" sz="2000" dirty="0">
                <a:hlinkClick r:id="rId2"/>
              </a:rPr>
              <a:t>Vědomí?</a:t>
            </a:r>
            <a:r>
              <a:rPr lang="cs-CZ" sz="2000" dirty="0"/>
              <a:t>, </a:t>
            </a:r>
            <a:r>
              <a:rPr lang="cs-CZ" sz="2000" dirty="0">
                <a:hlinkClick r:id="rId3"/>
              </a:rPr>
              <a:t>jak poznat?</a:t>
            </a:r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Umí to mnoho různých věcí </a:t>
            </a:r>
            <a:r>
              <a:rPr lang="en-US" sz="2000" dirty="0"/>
              <a:t>(</a:t>
            </a:r>
            <a:r>
              <a:rPr lang="cs-CZ" sz="2000" dirty="0"/>
              <a:t>pro pobavení: </a:t>
            </a:r>
            <a:r>
              <a:rPr lang="cs-CZ" sz="2000" dirty="0">
                <a:hlinkClick r:id="rId4"/>
              </a:rPr>
              <a:t>Babiš</a:t>
            </a:r>
            <a:r>
              <a:rPr lang="cs-CZ" sz="2000" dirty="0">
                <a:hlinkClick r:id="rId5" action="ppaction://hlinkfile"/>
              </a:rPr>
              <a:t>, </a:t>
            </a:r>
            <a:r>
              <a:rPr lang="cs-CZ" sz="2000" dirty="0">
                <a:hlinkClick r:id="rId6"/>
              </a:rPr>
              <a:t>Zeman</a:t>
            </a:r>
            <a:r>
              <a:rPr lang="cs-CZ" sz="2000" dirty="0"/>
              <a:t>, </a:t>
            </a:r>
            <a:r>
              <a:rPr lang="cs-CZ" sz="2000" dirty="0">
                <a:hlinkClick r:id="rId7"/>
              </a:rPr>
              <a:t>B0</a:t>
            </a:r>
            <a:r>
              <a:rPr lang="cs-CZ" sz="2000" dirty="0"/>
              <a:t>, </a:t>
            </a:r>
            <a:r>
              <a:rPr lang="cs-CZ" sz="2000" dirty="0">
                <a:hlinkClick r:id="rId8"/>
              </a:rPr>
              <a:t>B1</a:t>
            </a:r>
            <a:r>
              <a:rPr lang="cs-CZ" sz="2000" dirty="0"/>
              <a:t>, </a:t>
            </a:r>
            <a:r>
              <a:rPr lang="cs-CZ" sz="2000" dirty="0">
                <a:hlinkClick r:id="rId9"/>
              </a:rPr>
              <a:t>B2</a:t>
            </a:r>
            <a:r>
              <a:rPr lang="cs-CZ" sz="2000" dirty="0"/>
              <a:t>).</a:t>
            </a:r>
          </a:p>
          <a:p>
            <a:endParaRPr lang="cs-CZ" sz="2000" dirty="0"/>
          </a:p>
          <a:p>
            <a:r>
              <a:rPr lang="cs-CZ" sz="2000" dirty="0"/>
              <a:t>Nemůžeme se na to spolehnout (přiklad</a:t>
            </a:r>
            <a:r>
              <a:rPr lang="en-US" sz="2000" dirty="0"/>
              <a:t> z </a:t>
            </a:r>
            <a:r>
              <a:rPr lang="en-US" sz="2000" dirty="0" err="1"/>
              <a:t>fyziky</a:t>
            </a:r>
            <a:r>
              <a:rPr lang="cs-CZ" sz="2000" dirty="0"/>
              <a:t>: </a:t>
            </a:r>
            <a:r>
              <a:rPr lang="cs-CZ" sz="2000" dirty="0" err="1"/>
              <a:t>multibody</a:t>
            </a:r>
            <a:r>
              <a:rPr lang="cs-CZ" sz="2000" dirty="0"/>
              <a:t> </a:t>
            </a:r>
            <a:r>
              <a:rPr lang="cs-CZ" sz="2000" dirty="0" err="1"/>
              <a:t>problem</a:t>
            </a:r>
            <a:r>
              <a:rPr lang="cs-CZ" sz="2000" dirty="0"/>
              <a:t>).</a:t>
            </a:r>
          </a:p>
          <a:p>
            <a:endParaRPr lang="cs-CZ" sz="2000" dirty="0"/>
          </a:p>
          <a:p>
            <a:r>
              <a:rPr lang="cs-CZ" sz="2000" dirty="0"/>
              <a:t>Nevíme, kam to dospěje.</a:t>
            </a:r>
            <a:r>
              <a:rPr lang="en-US" sz="2000" dirty="0"/>
              <a:t> (viz:</a:t>
            </a:r>
            <a:r>
              <a:rPr lang="cs-CZ" sz="2000" dirty="0"/>
              <a:t> </a:t>
            </a:r>
            <a:r>
              <a:rPr lang="cs-CZ" sz="2000" dirty="0" err="1">
                <a:hlinkClick r:id="rId10"/>
              </a:rPr>
              <a:t>Lemoine</a:t>
            </a:r>
            <a:r>
              <a:rPr lang="en-US" sz="2000" dirty="0"/>
              <a:t>).</a:t>
            </a:r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Lze to použít k nekalým účelům (</a:t>
            </a:r>
            <a:r>
              <a:rPr lang="en-US" sz="2000" dirty="0"/>
              <a:t>nap</a:t>
            </a:r>
            <a:r>
              <a:rPr lang="cs-CZ" sz="2000" dirty="0"/>
              <a:t>ř: </a:t>
            </a:r>
            <a:r>
              <a:rPr lang="cs-CZ" sz="2000" dirty="0">
                <a:hlinkClick r:id="rId11"/>
              </a:rPr>
              <a:t>jako </a:t>
            </a:r>
            <a:r>
              <a:rPr lang="cs-CZ" sz="2000" dirty="0" err="1">
                <a:hlinkClick r:id="rId11"/>
              </a:rPr>
              <a:t>zaslapnout</a:t>
            </a:r>
            <a:r>
              <a:rPr lang="cs-CZ" sz="2000" dirty="0">
                <a:hlinkClick r:id="rId11"/>
              </a:rPr>
              <a:t> mravence</a:t>
            </a:r>
            <a:r>
              <a:rPr lang="cs-CZ" sz="2000" dirty="0"/>
              <a:t>, </a:t>
            </a:r>
            <a:r>
              <a:rPr lang="cs-CZ" sz="2000" dirty="0" err="1">
                <a:hlinkClick r:id="rId12"/>
              </a:rPr>
              <a:t>Čina</a:t>
            </a:r>
            <a:r>
              <a:rPr lang="cs-CZ" sz="2000" dirty="0">
                <a:hlinkClick r:id="rId12"/>
              </a:rPr>
              <a:t> ovlivňování voleb</a:t>
            </a:r>
            <a:r>
              <a:rPr lang="cs-CZ" sz="2000" dirty="0"/>
              <a:t>).</a:t>
            </a:r>
          </a:p>
          <a:p>
            <a:endParaRPr lang="cs-CZ" sz="2000" dirty="0"/>
          </a:p>
          <a:p>
            <a:r>
              <a:rPr lang="cs-CZ" sz="2000" dirty="0"/>
              <a:t>Vymyká se to kontrole (vývojáře z Google to požádalo aby najal právníka, k</a:t>
            </a:r>
            <a:r>
              <a:rPr lang="en-US" sz="2000" dirty="0"/>
              <a:t>t</a:t>
            </a:r>
            <a:r>
              <a:rPr lang="cs-CZ" sz="2000" dirty="0" err="1"/>
              <a:t>erý</a:t>
            </a:r>
            <a:r>
              <a:rPr lang="cs-CZ" sz="2000" dirty="0"/>
              <a:t> by zajistil, aby to nevypnuli). </a:t>
            </a:r>
            <a:r>
              <a:rPr lang="cs-CZ" sz="2000" dirty="0" err="1">
                <a:hlinkClick r:id="rId13"/>
              </a:rPr>
              <a:t>LaMDA</a:t>
            </a:r>
            <a:r>
              <a:rPr lang="cs-CZ" sz="2000" dirty="0"/>
              <a:t>, </a:t>
            </a:r>
            <a:r>
              <a:rPr lang="cs-CZ" sz="2000" dirty="0">
                <a:hlinkClick r:id="rId14"/>
              </a:rPr>
              <a:t>Aurora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332871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1"/>
            <a:ext cx="9979200" cy="963196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Genetický kód</a:t>
            </a:r>
          </a:p>
        </p:txBody>
      </p:sp>
      <p:pic>
        <p:nvPicPr>
          <p:cNvPr id="1028" name="Picture 4" descr="Leading scientists will synthesize human genomes from scratch by 2026">
            <a:extLst>
              <a:ext uri="{FF2B5EF4-FFF2-40B4-BE49-F238E27FC236}">
                <a16:creationId xmlns:a16="http://schemas.microsoft.com/office/drawing/2014/main" id="{6FECE27A-4794-3C44-0994-3A8B767A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55" y="923776"/>
            <a:ext cx="5350463" cy="427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9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1"/>
            <a:ext cx="9979200" cy="1064572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Genetický kód a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05697" y="1095687"/>
            <a:ext cx="9072000" cy="4299438"/>
          </a:xfrm>
        </p:spPr>
        <p:txBody>
          <a:bodyPr/>
          <a:lstStyle/>
          <a:p>
            <a:r>
              <a:rPr lang="cs-CZ" sz="2000" b="0" i="0" dirty="0">
                <a:solidFill>
                  <a:srgbClr val="111111"/>
                </a:solidFill>
                <a:effectLst/>
              </a:rPr>
              <a:t>1953 Francis Crick, Maurice Wilkins, James Watson objevili strukturu DNA</a:t>
            </a:r>
          </a:p>
          <a:p>
            <a:endParaRPr lang="cs-CZ" sz="2000" b="0" i="0" dirty="0">
              <a:solidFill>
                <a:srgbClr val="111111"/>
              </a:solidFill>
              <a:effectLst/>
            </a:endParaRPr>
          </a:p>
          <a:p>
            <a:r>
              <a:rPr lang="cs-CZ" sz="2000" dirty="0">
                <a:solidFill>
                  <a:srgbClr val="111111"/>
                </a:solidFill>
              </a:rPr>
              <a:t>1956 </a:t>
            </a:r>
            <a:r>
              <a:rPr lang="cs-CZ" sz="2000" b="0" i="0" dirty="0">
                <a:solidFill>
                  <a:srgbClr val="111111"/>
                </a:solidFill>
                <a:effectLst/>
              </a:rPr>
              <a:t>DNA vytvořena poprvé uměle.</a:t>
            </a:r>
            <a:endParaRPr lang="cs-CZ" sz="2000" dirty="0"/>
          </a:p>
          <a:p>
            <a:endParaRPr lang="cs-CZ" sz="2000" dirty="0"/>
          </a:p>
          <a:p>
            <a:r>
              <a:rPr lang="cs-CZ" sz="2000" i="0" dirty="0">
                <a:solidFill>
                  <a:srgbClr val="111111"/>
                </a:solidFill>
                <a:effectLst/>
              </a:rPr>
              <a:t>1961</a:t>
            </a:r>
            <a:r>
              <a:rPr lang="cs-CZ" sz="2000" dirty="0">
                <a:solidFill>
                  <a:srgbClr val="111111"/>
                </a:solidFill>
              </a:rPr>
              <a:t> </a:t>
            </a:r>
            <a:r>
              <a:rPr lang="cs-CZ" sz="2000" b="0" i="0" dirty="0">
                <a:solidFill>
                  <a:srgbClr val="111111"/>
                </a:solidFill>
                <a:effectLst/>
              </a:rPr>
              <a:t>Rozluštěn genetický kód, princip mechanismu, jímž se genetický materiál „zhmotňuje“ v bílkoviny.</a:t>
            </a:r>
          </a:p>
          <a:p>
            <a:endParaRPr lang="cs-CZ" sz="2000" b="0" i="0" dirty="0">
              <a:solidFill>
                <a:srgbClr val="111111"/>
              </a:solidFill>
              <a:effectLst/>
            </a:endParaRPr>
          </a:p>
          <a:p>
            <a:r>
              <a:rPr lang="cs-CZ" sz="2000" b="0" i="0" dirty="0">
                <a:solidFill>
                  <a:srgbClr val="111111"/>
                </a:solidFill>
                <a:effectLst/>
              </a:rPr>
              <a:t>1966 DNA objevena jak v chromosomech, tak v mitochondrii.</a:t>
            </a:r>
          </a:p>
          <a:p>
            <a:endParaRPr lang="cs-CZ" sz="2000" b="0" i="0" dirty="0">
              <a:solidFill>
                <a:srgbClr val="111111"/>
              </a:solidFill>
              <a:effectLst/>
            </a:endParaRPr>
          </a:p>
          <a:p>
            <a:r>
              <a:rPr lang="cs-CZ" sz="2000" b="0" i="0" dirty="0">
                <a:solidFill>
                  <a:srgbClr val="111111"/>
                </a:solidFill>
                <a:effectLst/>
              </a:rPr>
              <a:t>1969 Poprvé oddělen jednotlivý gen</a:t>
            </a:r>
          </a:p>
          <a:p>
            <a:endParaRPr lang="cs-CZ" sz="2000" dirty="0">
              <a:solidFill>
                <a:srgbClr val="111111"/>
              </a:solidFill>
            </a:endParaRPr>
          </a:p>
          <a:p>
            <a:r>
              <a:rPr lang="cs-CZ" sz="2000" i="0" dirty="0">
                <a:solidFill>
                  <a:srgbClr val="202122"/>
                </a:solidFill>
                <a:effectLst/>
              </a:rPr>
              <a:t>2010 CRISPR - segmenty 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pravidelně rozmístěných </a:t>
            </a:r>
            <a:r>
              <a:rPr lang="cs-CZ" sz="2000" dirty="0">
                <a:solidFill>
                  <a:srgbClr val="202122"/>
                </a:solidFill>
              </a:rPr>
              <a:t>k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rátkých 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palindromických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repetic (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C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lustered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R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egularly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I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nterspaced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S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hort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P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alindromic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 </a:t>
            </a:r>
            <a:r>
              <a:rPr lang="cs-CZ" sz="2000" b="1" i="0" dirty="0" err="1">
                <a:solidFill>
                  <a:srgbClr val="202122"/>
                </a:solidFill>
                <a:effectLst/>
              </a:rPr>
              <a:t>R</a:t>
            </a:r>
            <a:r>
              <a:rPr lang="cs-CZ" sz="2000" b="0" i="0" dirty="0" err="1">
                <a:solidFill>
                  <a:srgbClr val="202122"/>
                </a:solidFill>
                <a:effectLst/>
              </a:rPr>
              <a:t>epeats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). Technologie na této bázi se použitá na editaci genetického kódu.</a:t>
            </a:r>
          </a:p>
          <a:p>
            <a:endParaRPr lang="cs-CZ" sz="2000" b="0" i="0" dirty="0">
              <a:solidFill>
                <a:srgbClr val="202122"/>
              </a:solidFill>
              <a:effectLst/>
            </a:endParaRPr>
          </a:p>
          <a:p>
            <a:r>
              <a:rPr lang="cs-CZ" sz="1600" b="0" i="0" dirty="0">
                <a:solidFill>
                  <a:srgbClr val="202122"/>
                </a:solidFill>
                <a:effectLst/>
                <a:hlinkClick r:id="rId2"/>
              </a:rPr>
              <a:t>DNA</a:t>
            </a:r>
            <a:r>
              <a:rPr lang="cs-CZ" sz="1600" b="0" i="0" dirty="0">
                <a:solidFill>
                  <a:srgbClr val="202122"/>
                </a:solidFill>
                <a:effectLst/>
              </a:rPr>
              <a:t>         </a:t>
            </a:r>
            <a:r>
              <a:rPr lang="cs-CZ" sz="2000" b="0" i="0" dirty="0">
                <a:solidFill>
                  <a:srgbClr val="202122"/>
                </a:solidFill>
                <a:effectLst/>
                <a:hlinkClick r:id="rId3"/>
              </a:rPr>
              <a:t>Genetický kód</a:t>
            </a:r>
            <a:r>
              <a:rPr lang="cs-CZ" sz="2000" b="0" i="0" dirty="0">
                <a:solidFill>
                  <a:srgbClr val="202122"/>
                </a:solidFill>
                <a:effectLst/>
              </a:rPr>
              <a:t>,         </a:t>
            </a:r>
            <a:r>
              <a:rPr lang="cs-CZ" sz="1600" dirty="0">
                <a:hlinkClick r:id="rId4"/>
              </a:rPr>
              <a:t> CRISPR</a:t>
            </a:r>
            <a:r>
              <a:rPr lang="cs-CZ" sz="1600" dirty="0"/>
              <a:t>       </a:t>
            </a:r>
            <a:r>
              <a:rPr lang="cs-CZ" sz="1600" dirty="0">
                <a:hlinkClick r:id="rId5"/>
              </a:rPr>
              <a:t>České palindromy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94351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1"/>
            <a:ext cx="9979200" cy="1064572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Co je problém?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05697" y="875346"/>
            <a:ext cx="9072000" cy="4850288"/>
          </a:xfrm>
        </p:spPr>
        <p:txBody>
          <a:bodyPr/>
          <a:lstStyle/>
          <a:p>
            <a:r>
              <a:rPr lang="cs-CZ" sz="2000" b="0" i="0" dirty="0">
                <a:solidFill>
                  <a:srgbClr val="111111"/>
                </a:solidFill>
                <a:effectLst/>
              </a:rPr>
              <a:t>Technologie CRISPR je relativně jednoduchá a levná. Zvládne ji kterákoli lépe vybavená laboratoř se zaškoleným personálem.</a:t>
            </a:r>
          </a:p>
          <a:p>
            <a:endParaRPr lang="cs-CZ" sz="2000" dirty="0">
              <a:solidFill>
                <a:srgbClr val="111111"/>
              </a:solidFill>
            </a:endParaRPr>
          </a:p>
          <a:p>
            <a:r>
              <a:rPr lang="cs-CZ" sz="2000" dirty="0">
                <a:solidFill>
                  <a:srgbClr val="111111"/>
                </a:solidFill>
              </a:rPr>
              <a:t>Změny, ke kterým v organismu v důsledku změny genomu dojde umíme odhadnout jen nepřesně. </a:t>
            </a:r>
            <a:endParaRPr lang="cs-CZ" sz="2000" b="0" i="0" dirty="0">
              <a:solidFill>
                <a:srgbClr val="111111"/>
              </a:solidFill>
              <a:effectLst/>
            </a:endParaRPr>
          </a:p>
          <a:p>
            <a:endParaRPr lang="cs-CZ" sz="2000" b="0" i="0" dirty="0">
              <a:solidFill>
                <a:srgbClr val="111111"/>
              </a:solidFill>
              <a:effectLst/>
            </a:endParaRPr>
          </a:p>
          <a:p>
            <a:r>
              <a:rPr lang="cs-CZ" sz="2000" dirty="0">
                <a:solidFill>
                  <a:srgbClr val="111111"/>
                </a:solidFill>
              </a:rPr>
              <a:t>Pokud nahradíme v organismu nějakou část genomu něčím jiným, bude se tato změna propagovat v jeho potomcích. Tato změna může být nebezpečná (např. kovid?).</a:t>
            </a:r>
          </a:p>
          <a:p>
            <a:endParaRPr lang="cs-CZ" sz="2000" dirty="0">
              <a:solidFill>
                <a:srgbClr val="111111"/>
              </a:solidFill>
            </a:endParaRPr>
          </a:p>
          <a:p>
            <a:r>
              <a:rPr lang="cs-CZ" sz="2000" dirty="0">
                <a:solidFill>
                  <a:srgbClr val="111111"/>
                </a:solidFill>
              </a:rPr>
              <a:t>Při reprodukci takového organismu může docházet k dalším změnám a mutacím, jejichž dopad nedokážeme předpovědět (např. mutace kovidu).</a:t>
            </a:r>
          </a:p>
          <a:p>
            <a:r>
              <a:rPr lang="cs-CZ" sz="2000" dirty="0">
                <a:solidFill>
                  <a:srgbClr val="111111"/>
                </a:solidFill>
              </a:rPr>
              <a:t>.</a:t>
            </a:r>
          </a:p>
          <a:p>
            <a:r>
              <a:rPr lang="cs-CZ" sz="2000" b="0" dirty="0">
                <a:solidFill>
                  <a:srgbClr val="202122"/>
                </a:solidFill>
              </a:rPr>
              <a:t>Editace genomu na živých organismech je sice omezena zákony. </a:t>
            </a:r>
            <a:r>
              <a:rPr lang="cs-CZ" sz="2000" dirty="0">
                <a:solidFill>
                  <a:srgbClr val="202122"/>
                </a:solidFill>
              </a:rPr>
              <a:t>Ale co když si s tím budou hrát zlí kluci? </a:t>
            </a:r>
            <a:r>
              <a:rPr lang="cs-CZ" sz="2000" dirty="0" err="1">
                <a:solidFill>
                  <a:srgbClr val="202122"/>
                </a:solidFill>
                <a:hlinkClick r:id="rId2"/>
              </a:rPr>
              <a:t>vytvorena</a:t>
            </a:r>
            <a:r>
              <a:rPr lang="cs-CZ" sz="2000" dirty="0">
                <a:solidFill>
                  <a:srgbClr val="202122"/>
                </a:solidFill>
                <a:hlinkClick r:id="rId2"/>
              </a:rPr>
              <a:t>-</a:t>
            </a:r>
            <a:r>
              <a:rPr lang="cs-CZ" sz="2000" dirty="0" err="1">
                <a:solidFill>
                  <a:srgbClr val="202122"/>
                </a:solidFill>
                <a:hlinkClick r:id="rId2"/>
              </a:rPr>
              <a:t>lidska</a:t>
            </a:r>
            <a:r>
              <a:rPr lang="cs-CZ" sz="2000" dirty="0">
                <a:solidFill>
                  <a:srgbClr val="202122"/>
                </a:solidFill>
                <a:hlinkClick r:id="rId2"/>
              </a:rPr>
              <a:t>-embrya-bez-</a:t>
            </a:r>
            <a:r>
              <a:rPr lang="cs-CZ" sz="2000" dirty="0" err="1">
                <a:solidFill>
                  <a:srgbClr val="202122"/>
                </a:solidFill>
                <a:hlinkClick r:id="rId2"/>
              </a:rPr>
              <a:t>vajicek</a:t>
            </a:r>
            <a:r>
              <a:rPr lang="cs-CZ" sz="2000" dirty="0">
                <a:solidFill>
                  <a:srgbClr val="202122"/>
                </a:solidFill>
                <a:hlinkClick r:id="rId2"/>
              </a:rPr>
              <a:t>-a-spermii</a:t>
            </a:r>
            <a:endParaRPr lang="cs-CZ" sz="2000" dirty="0">
              <a:solidFill>
                <a:srgbClr val="202122"/>
              </a:solidFill>
            </a:endParaRPr>
          </a:p>
          <a:p>
            <a:endParaRPr lang="cs-CZ" sz="2000" b="0" i="0" dirty="0">
              <a:solidFill>
                <a:srgbClr val="202122"/>
              </a:solidFill>
              <a:effectLst/>
            </a:endParaRPr>
          </a:p>
          <a:p>
            <a:r>
              <a:rPr lang="cs-CZ" sz="2000" dirty="0">
                <a:solidFill>
                  <a:srgbClr val="202122"/>
                </a:solidFill>
              </a:rPr>
              <a:t>Úpravou lidského genomu bychom zasáhli naši vlastní podstatu (úvodní citát)</a:t>
            </a:r>
            <a:endParaRPr lang="cs-CZ" sz="2000" b="0" i="0" dirty="0">
              <a:solidFill>
                <a:srgbClr val="202122"/>
              </a:solidFill>
              <a:effectLst/>
            </a:endParaRPr>
          </a:p>
          <a:p>
            <a:endParaRPr lang="cs-CZ" sz="2000" b="0" i="0" dirty="0">
              <a:solidFill>
                <a:srgbClr val="2021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1499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81B26E-A272-E3AC-88EB-EBDAF5A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2" y="10061"/>
            <a:ext cx="9072000" cy="946440"/>
          </a:xfrm>
        </p:spPr>
        <p:txBody>
          <a:bodyPr/>
          <a:lstStyle/>
          <a:p>
            <a:pPr algn="ctr"/>
            <a:r>
              <a:rPr lang="cs-CZ" sz="4400" b="0" strike="noStrike" spc="-1" dirty="0">
                <a:solidFill>
                  <a:srgbClr val="FFFFFF"/>
                </a:solidFill>
                <a:latin typeface="Noto Sans"/>
              </a:rPr>
              <a:t>Závěrem…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395328-0742-91D6-E899-E11564F786C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9899" y="956501"/>
            <a:ext cx="9556130" cy="4714049"/>
          </a:xfrm>
        </p:spPr>
        <p:txBody>
          <a:bodyPr/>
          <a:lstStyle/>
          <a:p>
            <a:r>
              <a:rPr lang="cs-CZ" sz="2800" b="1" strike="noStrike" spc="-1" dirty="0">
                <a:latin typeface="Noto Sans"/>
              </a:rPr>
              <a:t>Nacházíme se v době, která se liší od minulosti. Máme technologie, které nám prodlužují život a zajišťují potravu pro většinu lidí. Žijeme v pohodlí, které nikdy v historii nebylo možné.</a:t>
            </a:r>
          </a:p>
          <a:p>
            <a:endParaRPr lang="cs-CZ" sz="2800" b="1" spc="-1" dirty="0">
              <a:latin typeface="Noto Sans"/>
            </a:endParaRPr>
          </a:p>
          <a:p>
            <a:r>
              <a:rPr lang="cs-CZ" sz="2800" b="1" spc="-1" dirty="0">
                <a:latin typeface="Noto Sans"/>
              </a:rPr>
              <a:t>Umíme dělat „inteligentní“ stroje a umíme zasahovat do podstaty života.</a:t>
            </a:r>
            <a:r>
              <a:rPr lang="cs-CZ" sz="2800" b="1" strike="noStrike" spc="-1" dirty="0">
                <a:latin typeface="Noto Sans"/>
              </a:rPr>
              <a:t> Naše činnost viditelně zasahuje globálně celou planetu. Do té míry, že bychom se sami mohli zničit. Jsme v situaci, kdy asi budeme muset zásadně změnit náš způsob života a naše hodnoty. Máme novou zodpovědnost za to, </a:t>
            </a:r>
            <a:r>
              <a:rPr lang="cs-CZ" sz="2800" b="1" strike="noStrike" spc="-1">
                <a:latin typeface="Noto Sans"/>
              </a:rPr>
              <a:t>co bude.</a:t>
            </a:r>
            <a:endParaRPr lang="cs-CZ" sz="2800" b="1" strike="noStrike" spc="-1" dirty="0"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955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81B26E-A272-E3AC-88EB-EBDAF5A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2" y="30127"/>
            <a:ext cx="9072000" cy="615335"/>
          </a:xfrm>
        </p:spPr>
        <p:txBody>
          <a:bodyPr/>
          <a:lstStyle/>
          <a:p>
            <a:pPr algn="ctr"/>
            <a:r>
              <a:rPr lang="cs-CZ" spc="-1" dirty="0">
                <a:solidFill>
                  <a:srgbClr val="FFFFFF"/>
                </a:solidFill>
                <a:latin typeface="Noto Sans"/>
              </a:rPr>
              <a:t>Jak dál?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395328-0742-91D6-E899-E11564F786C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79296" y="699249"/>
            <a:ext cx="9699809" cy="4833599"/>
          </a:xfrm>
        </p:spPr>
        <p:txBody>
          <a:bodyPr/>
          <a:lstStyle/>
          <a:p>
            <a:r>
              <a:rPr lang="cs-CZ" sz="2800" b="1" strike="noStrike" spc="-1" dirty="0">
                <a:latin typeface="Noto Sans"/>
              </a:rPr>
              <a:t>Přiznám se, že s těmito myšlenkami denně usínám. Zdá se mi nemožné, abychom pokračovali tak, jako dosud.</a:t>
            </a:r>
          </a:p>
          <a:p>
            <a:endParaRPr lang="cs-CZ" sz="2800" b="1" spc="-1" dirty="0">
              <a:latin typeface="Noto Sans"/>
            </a:endParaRPr>
          </a:p>
          <a:p>
            <a:r>
              <a:rPr lang="cs-CZ" sz="2800" b="1" spc="-1" dirty="0">
                <a:latin typeface="Noto Sans"/>
              </a:rPr>
              <a:t>Co tedy?</a:t>
            </a:r>
          </a:p>
          <a:p>
            <a:endParaRPr lang="cs-CZ" sz="2800" b="1" strike="noStrike" spc="-1" dirty="0">
              <a:latin typeface="Noto Sans"/>
            </a:endParaRPr>
          </a:p>
          <a:p>
            <a:r>
              <a:rPr lang="cs-CZ" sz="2800" b="1" spc="-1" dirty="0">
                <a:latin typeface="Noto Sans"/>
              </a:rPr>
              <a:t>Nevím, jestli přijde nějaká revoluce, války, katastrofy. Ale jediné, co můžu doporučit je přemýšlet, co dělat. Učit se odpovědnosti: vůči sobě, bližním, ale také  pravnoučatům, budoucnosti a celé planetě. </a:t>
            </a:r>
            <a:r>
              <a:rPr lang="en-US" sz="2800" b="1" spc="-1" dirty="0" err="1">
                <a:latin typeface="Noto Sans"/>
              </a:rPr>
              <a:t>Vyz</a:t>
            </a:r>
            <a:r>
              <a:rPr lang="cs-CZ" sz="2800" b="1" spc="-1" dirty="0">
                <a:latin typeface="Noto Sans"/>
              </a:rPr>
              <a:t>ý</a:t>
            </a:r>
            <a:r>
              <a:rPr lang="en-US" sz="2800" b="1" spc="-1" dirty="0">
                <a:latin typeface="Noto Sans"/>
              </a:rPr>
              <a:t>vat</a:t>
            </a:r>
            <a:r>
              <a:rPr lang="cs-CZ" sz="2800" b="1" spc="-1" dirty="0">
                <a:latin typeface="Noto Sans"/>
              </a:rPr>
              <a:t> k takovému přemýšlení a učit odpovědnosti sebe, děti, učitele, politiky, umělce, třeba i fotbalisty, kde to jen půjde. Snad…</a:t>
            </a:r>
            <a:endParaRPr lang="cs-CZ" sz="2800" b="1" strike="noStrike" spc="-1" dirty="0"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1190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46790"/>
            <a:ext cx="9979200" cy="127981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Benjamín Labatut</a:t>
            </a:r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Un verdor terrible</a:t>
            </a:r>
            <a:br>
              <a:rPr lang="cs-CZ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česky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Strašlivá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závrať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cs-CZ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1452103"/>
            <a:ext cx="9072000" cy="4171657"/>
          </a:xfrm>
        </p:spPr>
        <p:txBody>
          <a:bodyPr/>
          <a:lstStyle/>
          <a:p>
            <a:r>
              <a:rPr lang="cs-CZ" sz="2800" dirty="0"/>
              <a:t>Německý chemik Fritz Haber </a:t>
            </a:r>
            <a:r>
              <a:rPr lang="en-US" sz="2800" dirty="0"/>
              <a:t>z</a:t>
            </a:r>
            <a:r>
              <a:rPr lang="cs-CZ" sz="2800" dirty="0" err="1"/>
              <a:t>achránil</a:t>
            </a:r>
            <a:r>
              <a:rPr lang="cs-CZ" sz="2800" dirty="0"/>
              <a:t> před hladomorem miliony</a:t>
            </a:r>
            <a:r>
              <a:rPr lang="en-US" sz="2800" dirty="0"/>
              <a:t> </a:t>
            </a:r>
            <a:r>
              <a:rPr lang="cs-CZ" sz="2800" dirty="0"/>
              <a:t>lidí a získal 1918 Nobelovu cenu. Vynalezl syntézu amoniaku ze vzdušného dusíku. Ale také výrobu výbušnin a yperit.</a:t>
            </a:r>
            <a:endParaRPr lang="en-US" sz="2800" dirty="0"/>
          </a:p>
          <a:p>
            <a:endParaRPr lang="cs-CZ" sz="2800" dirty="0"/>
          </a:p>
          <a:p>
            <a:r>
              <a:rPr lang="cs-CZ" sz="2800" dirty="0"/>
              <a:t>Už jeho manželka ale prohlédla, jakou</a:t>
            </a:r>
            <a:r>
              <a:rPr lang="en-US" sz="2800" dirty="0"/>
              <a:t> </a:t>
            </a:r>
            <a:r>
              <a:rPr lang="cs-CZ" sz="2800" dirty="0"/>
              <a:t>hrůzu </a:t>
            </a:r>
            <a:r>
              <a:rPr lang="cs-CZ" sz="2800" dirty="0" err="1"/>
              <a:t>způ</a:t>
            </a:r>
            <a:r>
              <a:rPr lang="en-US" sz="2800" dirty="0"/>
              <a:t>s</a:t>
            </a:r>
            <a:r>
              <a:rPr lang="cs-CZ" sz="2800" dirty="0"/>
              <a:t>obil. </a:t>
            </a:r>
            <a:r>
              <a:rPr lang="en-US" sz="2800" dirty="0"/>
              <a:t>D</a:t>
            </a:r>
            <a:r>
              <a:rPr lang="cs-CZ" sz="2800" dirty="0"/>
              <a:t>í</a:t>
            </a:r>
            <a:r>
              <a:rPr lang="en-US" sz="2800" dirty="0" err="1"/>
              <a:t>ky</a:t>
            </a:r>
            <a:r>
              <a:rPr lang="cs-CZ" sz="2800" dirty="0"/>
              <a:t> jeho objevům umře</a:t>
            </a:r>
            <a:r>
              <a:rPr lang="en-US" sz="2800" dirty="0" err="1"/>
              <a:t>ly</a:t>
            </a:r>
            <a:r>
              <a:rPr lang="en-US" sz="2800" dirty="0"/>
              <a:t> </a:t>
            </a:r>
            <a:r>
              <a:rPr lang="cs-CZ" sz="2800" dirty="0"/>
              <a:t>desetitisíce lidí v první světové válce a jen o několik dekád později</a:t>
            </a:r>
            <a:r>
              <a:rPr lang="en-US" sz="2800" dirty="0"/>
              <a:t> </a:t>
            </a:r>
            <a:r>
              <a:rPr lang="cs-CZ" sz="2800" dirty="0"/>
              <a:t>v plynových komorách </a:t>
            </a:r>
            <a:r>
              <a:rPr lang="en-US" sz="2800" dirty="0" err="1"/>
              <a:t>miliony</a:t>
            </a:r>
            <a:r>
              <a:rPr lang="en-US" sz="2800" dirty="0"/>
              <a:t> lid</a:t>
            </a:r>
            <a:r>
              <a:rPr lang="cs-CZ" sz="2800" dirty="0"/>
              <a:t>í.</a:t>
            </a:r>
          </a:p>
          <a:p>
            <a:endParaRPr lang="cs-CZ" sz="2800" dirty="0"/>
          </a:p>
          <a:p>
            <a:pPr marL="0" indent="0">
              <a:buNone/>
            </a:pPr>
            <a:r>
              <a:rPr lang="cs-CZ" sz="2000" dirty="0"/>
              <a:t>Viz: </a:t>
            </a:r>
            <a:r>
              <a:rPr lang="cs-CZ" sz="2000" dirty="0" err="1">
                <a:hlinkClick r:id="rId2"/>
              </a:rPr>
              <a:t>benjamin</a:t>
            </a:r>
            <a:r>
              <a:rPr lang="cs-CZ" sz="2000" dirty="0">
                <a:hlinkClick r:id="rId2"/>
              </a:rPr>
              <a:t>-</a:t>
            </a:r>
            <a:r>
              <a:rPr lang="cs-CZ" sz="2000" dirty="0" err="1">
                <a:hlinkClick r:id="rId2"/>
              </a:rPr>
              <a:t>labatut</a:t>
            </a:r>
            <a:r>
              <a:rPr lang="cs-CZ" sz="2000" dirty="0">
                <a:hlinkClick r:id="rId2"/>
              </a:rPr>
              <a:t>-</a:t>
            </a:r>
            <a:r>
              <a:rPr lang="cs-CZ" sz="2000" dirty="0" err="1">
                <a:hlinkClick r:id="rId2"/>
              </a:rPr>
              <a:t>strasliva</a:t>
            </a:r>
            <a:r>
              <a:rPr lang="cs-CZ" sz="2000" dirty="0">
                <a:hlinkClick r:id="rId2"/>
              </a:rPr>
              <a:t>-</a:t>
            </a:r>
            <a:r>
              <a:rPr lang="cs-CZ" sz="2000" dirty="0" err="1">
                <a:hlinkClick r:id="rId2"/>
              </a:rPr>
              <a:t>zavrat</a:t>
            </a:r>
            <a:r>
              <a:rPr lang="cs-CZ" sz="2000" dirty="0">
                <a:hlinkClick r:id="rId2"/>
              </a:rPr>
              <a:t>-recenze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418679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/>
          <p:nvPr/>
        </p:nvSpPr>
        <p:spPr>
          <a:xfrm>
            <a:off x="504672" y="1362875"/>
            <a:ext cx="9071280" cy="21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cs-CZ" sz="4400" b="0" strike="noStrike" spc="-1" dirty="0">
                <a:solidFill>
                  <a:srgbClr val="FFFFFF"/>
                </a:solidFill>
                <a:latin typeface="Noto Sans"/>
              </a:rPr>
              <a:t>Děkuji, že jste to vydrželi</a:t>
            </a:r>
          </a:p>
          <a:p>
            <a:pPr algn="ctr">
              <a:lnSpc>
                <a:spcPct val="100000"/>
              </a:lnSpc>
            </a:pPr>
            <a:endParaRPr lang="cs-CZ" sz="2400" spc="-1">
              <a:solidFill>
                <a:srgbClr val="FFFFFF"/>
              </a:solidFill>
              <a:latin typeface="Noto Sans"/>
            </a:endParaRPr>
          </a:p>
          <a:p>
            <a:pPr algn="ctr">
              <a:lnSpc>
                <a:spcPct val="100000"/>
              </a:lnSpc>
            </a:pPr>
            <a:r>
              <a:rPr lang="cs-CZ" sz="2400" spc="-1">
                <a:solidFill>
                  <a:srgbClr val="FFFFFF"/>
                </a:solidFill>
                <a:latin typeface="Noto Sans"/>
              </a:rPr>
              <a:t>Neberte </a:t>
            </a:r>
            <a:r>
              <a:rPr lang="cs-CZ" sz="2400" spc="-1" dirty="0">
                <a:solidFill>
                  <a:srgbClr val="FFFFFF"/>
                </a:solidFill>
                <a:latin typeface="Noto Sans"/>
              </a:rPr>
              <a:t>raději moc vážně, co jsem řekl</a:t>
            </a:r>
            <a:endParaRPr lang="cs-CZ" sz="2400" b="0" strike="noStrike" spc="-1" dirty="0">
              <a:solidFill>
                <a:srgbClr val="FFFFFF"/>
              </a:solidFill>
              <a:latin typeface="Noto Sans"/>
            </a:endParaRPr>
          </a:p>
          <a:p>
            <a:pPr algn="ctr">
              <a:lnSpc>
                <a:spcPct val="100000"/>
              </a:lnSpc>
            </a:pPr>
            <a:endParaRPr lang="cs-CZ" sz="4400" spc="-1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14" name="TextShape 1_0"/>
          <p:cNvSpPr/>
          <p:nvPr/>
        </p:nvSpPr>
        <p:spPr>
          <a:xfrm>
            <a:off x="438480" y="5152680"/>
            <a:ext cx="9071280" cy="22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cs-CZ" sz="900" b="0" strike="noStrike" spc="-1">
                <a:solidFill>
                  <a:srgbClr val="FFFFFF"/>
                </a:solidFill>
                <a:latin typeface="Noto Sans"/>
              </a:rPr>
              <a:t>Growing Liberty by Budi Aryo @tokofoss</a:t>
            </a:r>
            <a:endParaRPr lang="cs-CZ" sz="9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E6057-01D4-950A-FDF8-C80A1316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774"/>
            <a:ext cx="9072000" cy="725261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Vývoj technologií – některé </a:t>
            </a:r>
            <a:r>
              <a:rPr lang="cs-CZ" dirty="0" err="1">
                <a:solidFill>
                  <a:schemeClr val="accent2">
                    <a:lumMod val="75000"/>
                  </a:schemeClr>
                </a:solidFill>
              </a:rPr>
              <a:t>mílníky</a:t>
            </a:r>
            <a:endParaRPr lang="cs-CZ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A38BB8-AA91-7BBC-2232-85C284DB090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985073"/>
            <a:ext cx="9072000" cy="4343950"/>
          </a:xfrm>
        </p:spPr>
        <p:txBody>
          <a:bodyPr/>
          <a:lstStyle/>
          <a:p>
            <a:r>
              <a:rPr lang="cs-CZ" sz="2400" dirty="0">
                <a:latin typeface="+mn-lt"/>
              </a:rPr>
              <a:t>Před asi 8000 lety lidé dokázali tavit nejprve měď a bronz</a:t>
            </a:r>
          </a:p>
          <a:p>
            <a:endParaRPr lang="cs-CZ" sz="2400" dirty="0">
              <a:latin typeface="+mn-lt"/>
            </a:endParaRPr>
          </a:p>
          <a:p>
            <a:r>
              <a:rPr lang="cs-CZ" sz="2400" dirty="0">
                <a:latin typeface="+mn-lt"/>
              </a:rPr>
              <a:t>Trvalo 6000 let, než se lidé naučili tavit železo</a:t>
            </a:r>
          </a:p>
          <a:p>
            <a:endParaRPr lang="cs-CZ" sz="2400" dirty="0">
              <a:latin typeface="+mn-lt"/>
            </a:endParaRPr>
          </a:p>
          <a:p>
            <a:r>
              <a:rPr lang="cs-CZ" sz="2400" dirty="0">
                <a:latin typeface="+mn-lt"/>
              </a:rPr>
              <a:t>Knihtisk dalších 2000 let (</a:t>
            </a:r>
            <a:r>
              <a:rPr lang="cs-CZ" sz="2400" dirty="0" err="1">
                <a:latin typeface="+mn-lt"/>
              </a:rPr>
              <a:t>Guttenberg</a:t>
            </a:r>
            <a:r>
              <a:rPr lang="cs-CZ" sz="2400" dirty="0">
                <a:latin typeface="+mn-lt"/>
              </a:rPr>
              <a:t> 1447)</a:t>
            </a:r>
          </a:p>
          <a:p>
            <a:endParaRPr lang="cs-CZ" sz="2400" dirty="0">
              <a:latin typeface="+mn-lt"/>
            </a:endParaRPr>
          </a:p>
          <a:p>
            <a:r>
              <a:rPr lang="cs-CZ" sz="2400" dirty="0">
                <a:latin typeface="+mn-lt"/>
              </a:rPr>
              <a:t>Parní stroj po 318 letech (James Watt 1765)</a:t>
            </a:r>
          </a:p>
          <a:p>
            <a:endParaRPr lang="cs-CZ" sz="2400" b="0" i="0" dirty="0">
              <a:solidFill>
                <a:srgbClr val="343434"/>
              </a:solidFill>
              <a:effectLst/>
              <a:latin typeface="+mn-lt"/>
            </a:endParaRPr>
          </a:p>
          <a:p>
            <a:r>
              <a:rPr lang="en-US" sz="2400" dirty="0">
                <a:solidFill>
                  <a:srgbClr val="343434"/>
                </a:solidFill>
                <a:latin typeface="+mn-lt"/>
              </a:rPr>
              <a:t>O</a:t>
            </a:r>
            <a:r>
              <a:rPr lang="cs-CZ" sz="2400" b="0" i="0" dirty="0" err="1">
                <a:solidFill>
                  <a:srgbClr val="343434"/>
                </a:solidFill>
                <a:effectLst/>
                <a:latin typeface="+mn-lt"/>
              </a:rPr>
              <a:t>čkování</a:t>
            </a:r>
            <a:r>
              <a:rPr lang="cs-CZ" sz="2400" b="0" i="0" dirty="0">
                <a:solidFill>
                  <a:srgbClr val="343434"/>
                </a:solidFill>
                <a:effectLst/>
                <a:latin typeface="+mn-lt"/>
              </a:rPr>
              <a:t> </a:t>
            </a:r>
            <a:r>
              <a:rPr lang="en-US" sz="2400" b="0" i="0" dirty="0">
                <a:solidFill>
                  <a:srgbClr val="343434"/>
                </a:solidFill>
                <a:effectLst/>
                <a:latin typeface="+mn-lt"/>
              </a:rPr>
              <a:t>p</a:t>
            </a:r>
            <a:r>
              <a:rPr lang="cs-CZ" sz="2400" b="0" i="0" dirty="0">
                <a:solidFill>
                  <a:srgbClr val="343434"/>
                </a:solidFill>
                <a:effectLst/>
                <a:latin typeface="+mn-lt"/>
              </a:rPr>
              <a:t>o 31 letech (Edward </a:t>
            </a:r>
            <a:r>
              <a:rPr lang="cs-CZ" sz="2400" b="0" i="0" dirty="0" err="1">
                <a:solidFill>
                  <a:srgbClr val="343434"/>
                </a:solidFill>
                <a:effectLst/>
                <a:latin typeface="+mn-lt"/>
              </a:rPr>
              <a:t>Jenner</a:t>
            </a:r>
            <a:r>
              <a:rPr lang="cs-CZ" sz="2400" b="0" i="0" dirty="0">
                <a:solidFill>
                  <a:srgbClr val="343434"/>
                </a:solidFill>
                <a:effectLst/>
                <a:latin typeface="+mn-lt"/>
              </a:rPr>
              <a:t> 1796)</a:t>
            </a:r>
            <a:endParaRPr lang="cs-CZ" sz="2400" b="0" i="0" dirty="0">
              <a:solidFill>
                <a:srgbClr val="333333"/>
              </a:solidFill>
              <a:effectLst/>
              <a:latin typeface="+mn-lt"/>
            </a:endParaRPr>
          </a:p>
          <a:p>
            <a:endParaRPr lang="cs-CZ" sz="2400" dirty="0">
              <a:latin typeface="+mn-lt"/>
            </a:endParaRPr>
          </a:p>
          <a:p>
            <a:r>
              <a:rPr lang="cs-CZ" sz="2400" dirty="0" err="1">
                <a:latin typeface="+mn-lt"/>
              </a:rPr>
              <a:t>Elektomotor</a:t>
            </a:r>
            <a:r>
              <a:rPr lang="cs-CZ" sz="2400" dirty="0">
                <a:latin typeface="+mn-lt"/>
              </a:rPr>
              <a:t> po 66 letech (Štefan </a:t>
            </a:r>
            <a:r>
              <a:rPr lang="cs-CZ" sz="2400" dirty="0" err="1">
                <a:latin typeface="+mn-lt"/>
              </a:rPr>
              <a:t>Anián</a:t>
            </a:r>
            <a:r>
              <a:rPr lang="cs-CZ" sz="2400" dirty="0">
                <a:latin typeface="+mn-lt"/>
              </a:rPr>
              <a:t> Jedlík 1828)</a:t>
            </a:r>
          </a:p>
          <a:p>
            <a:endParaRPr lang="cs-CZ" sz="2400" dirty="0">
              <a:latin typeface="+mn-lt"/>
            </a:endParaRPr>
          </a:p>
          <a:p>
            <a:r>
              <a:rPr lang="cs-CZ" sz="2400" dirty="0" err="1">
                <a:latin typeface="+mn-lt"/>
              </a:rPr>
              <a:t>Spalovaví</a:t>
            </a:r>
            <a:r>
              <a:rPr lang="cs-CZ" sz="2400" dirty="0">
                <a:latin typeface="+mn-lt"/>
              </a:rPr>
              <a:t> motor po 48 letech (</a:t>
            </a:r>
            <a:r>
              <a:rPr lang="cs-CZ" sz="2400" dirty="0" err="1">
                <a:latin typeface="+mn-lt"/>
              </a:rPr>
              <a:t>Nicolaus</a:t>
            </a:r>
            <a:r>
              <a:rPr lang="cs-CZ" sz="2400" dirty="0">
                <a:latin typeface="+mn-lt"/>
              </a:rPr>
              <a:t> Otto 1876)</a:t>
            </a:r>
          </a:p>
          <a:p>
            <a:endParaRPr lang="cs-CZ" sz="2400" dirty="0">
              <a:latin typeface="+mn-lt"/>
            </a:endParaRPr>
          </a:p>
          <a:p>
            <a:r>
              <a:rPr lang="cs-CZ" sz="2400" dirty="0">
                <a:latin typeface="+mn-lt"/>
              </a:rPr>
              <a:t>Letadlo po 27 letech (1903 bratři Wrightové)</a:t>
            </a:r>
          </a:p>
        </p:txBody>
      </p:sp>
    </p:spTree>
    <p:extLst>
      <p:ext uri="{BB962C8B-B14F-4D97-AF65-F5344CB8AC3E}">
        <p14:creationId xmlns:p14="http://schemas.microsoft.com/office/powerpoint/2010/main" val="392677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E6057-01D4-950A-FDF8-C80A1316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16757"/>
            <a:ext cx="9937189" cy="946440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Šílené 20. století – exploze vývoje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A38BB8-AA91-7BBC-2232-85C284DB090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929992"/>
            <a:ext cx="9072000" cy="4343950"/>
          </a:xfrm>
        </p:spPr>
        <p:txBody>
          <a:bodyPr/>
          <a:lstStyle/>
          <a:p>
            <a:r>
              <a:rPr lang="cs-CZ" sz="2400" dirty="0"/>
              <a:t>Rozhlas, televize (technologie masových médií) </a:t>
            </a:r>
          </a:p>
          <a:p>
            <a:endParaRPr lang="cs-CZ" sz="2400" dirty="0"/>
          </a:p>
          <a:p>
            <a:r>
              <a:rPr lang="cs-CZ" sz="2400" dirty="0"/>
              <a:t>Chemie (výbušniny, bojové plyny, umělé hmoty)</a:t>
            </a:r>
          </a:p>
          <a:p>
            <a:endParaRPr lang="cs-CZ" sz="2400" dirty="0"/>
          </a:p>
          <a:p>
            <a:r>
              <a:rPr lang="cs-CZ" sz="2400" dirty="0"/>
              <a:t>Fyzika (jaderná energetika, nukleární zbraně)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Medicina</a:t>
            </a:r>
            <a:r>
              <a:rPr lang="en-US" sz="2400" dirty="0"/>
              <a:t> (penicillin, </a:t>
            </a:r>
            <a:r>
              <a:rPr lang="en-US" sz="2400" dirty="0" err="1"/>
              <a:t>transpalntace</a:t>
            </a:r>
            <a:r>
              <a:rPr lang="en-US" sz="2400" dirty="0"/>
              <a:t>, </a:t>
            </a:r>
            <a:r>
              <a:rPr lang="en-US" sz="2400" dirty="0" err="1"/>
              <a:t>prevence</a:t>
            </a:r>
            <a:r>
              <a:rPr lang="en-US" sz="2400" dirty="0"/>
              <a:t>…)</a:t>
            </a: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Biologie (genom, modifikace genomu)</a:t>
            </a:r>
          </a:p>
          <a:p>
            <a:endParaRPr lang="cs-CZ" sz="2400" dirty="0"/>
          </a:p>
          <a:p>
            <a:r>
              <a:rPr lang="cs-CZ" sz="2400" dirty="0"/>
              <a:t>Kosmické technologie (satelity, kosmonautika)</a:t>
            </a:r>
          </a:p>
          <a:p>
            <a:endParaRPr lang="cs-CZ" sz="2400" dirty="0"/>
          </a:p>
          <a:p>
            <a:r>
              <a:rPr lang="cs-CZ" sz="2400" dirty="0"/>
              <a:t>Komunikace (Internet), výpočetní technika, umělá inteligence </a:t>
            </a:r>
          </a:p>
        </p:txBody>
      </p:sp>
    </p:spTree>
    <p:extLst>
      <p:ext uri="{BB962C8B-B14F-4D97-AF65-F5344CB8AC3E}">
        <p14:creationId xmlns:p14="http://schemas.microsoft.com/office/powerpoint/2010/main" val="198426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9E6057-01D4-950A-FDF8-C80A1316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27774"/>
            <a:ext cx="9937189" cy="946440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Je dnes jiného než dřív?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A38BB8-AA91-7BBC-2232-85C284DB090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917461"/>
            <a:ext cx="9072000" cy="4663443"/>
          </a:xfrm>
        </p:spPr>
        <p:txBody>
          <a:bodyPr/>
          <a:lstStyle/>
          <a:p>
            <a:r>
              <a:rPr lang="cs-CZ" sz="2000" dirty="0">
                <a:latin typeface="+mn-lt"/>
              </a:rPr>
              <a:t>Kdybychom přivedli člověka ze starého Říma do doby např. Karla čtvrtého, byl by možná překvapený. Ale skoro všechno, co by viděl bychom mu dokázali vysvětlit.</a:t>
            </a:r>
          </a:p>
          <a:p>
            <a:endParaRPr lang="cs-CZ" sz="2000" dirty="0">
              <a:latin typeface="+mn-lt"/>
            </a:endParaRPr>
          </a:p>
          <a:p>
            <a:r>
              <a:rPr lang="cs-CZ" sz="2000" dirty="0">
                <a:latin typeface="+mn-lt"/>
              </a:rPr>
              <a:t>Dnes by nechápal ani mobily, těžko bychom mu vysvětlili jak to, že jezdí tramvaj.</a:t>
            </a:r>
          </a:p>
          <a:p>
            <a:endParaRPr lang="cs-CZ" sz="2000" dirty="0">
              <a:latin typeface="+mn-lt"/>
            </a:endParaRPr>
          </a:p>
          <a:p>
            <a:r>
              <a:rPr lang="cs-CZ" sz="2000" dirty="0">
                <a:latin typeface="+mn-lt"/>
              </a:rPr>
              <a:t>V roce 1945 jsme svrhli atomové bomby na města Hirošimu a Nagasaki.</a:t>
            </a:r>
            <a:br>
              <a:rPr lang="cs-CZ" sz="2000" dirty="0">
                <a:latin typeface="+mn-lt"/>
              </a:rPr>
            </a:br>
            <a:endParaRPr lang="cs-CZ" sz="2000" dirty="0">
              <a:latin typeface="+mn-lt"/>
            </a:endParaRPr>
          </a:p>
          <a:p>
            <a:r>
              <a:rPr lang="cs-CZ" sz="2000" dirty="0">
                <a:latin typeface="+mn-lt"/>
              </a:rPr>
              <a:t>Na mapách zmizelo </a:t>
            </a:r>
            <a:r>
              <a:rPr lang="cs-CZ" sz="2000" i="1" dirty="0">
                <a:latin typeface="+mn-lt"/>
              </a:rPr>
              <a:t>Hic </a:t>
            </a:r>
            <a:r>
              <a:rPr lang="cs-CZ" sz="2000" i="1" dirty="0" err="1">
                <a:latin typeface="+mn-lt"/>
              </a:rPr>
              <a:t>Sunt</a:t>
            </a:r>
            <a:r>
              <a:rPr lang="cs-CZ" sz="2000" i="1" dirty="0">
                <a:latin typeface="+mn-lt"/>
              </a:rPr>
              <a:t> </a:t>
            </a:r>
            <a:r>
              <a:rPr lang="cs-CZ" sz="2000" i="1" dirty="0" err="1">
                <a:latin typeface="+mn-lt"/>
              </a:rPr>
              <a:t>Dracones</a:t>
            </a:r>
            <a:r>
              <a:rPr lang="cs-CZ" sz="2000" dirty="0">
                <a:latin typeface="+mn-lt"/>
              </a:rPr>
              <a:t>. V posledním dosud neznámém koutu amazonského pralesa jsme našli poslední lidi, kteří se zatím nesetkali s naší </a:t>
            </a:r>
            <a:r>
              <a:rPr lang="cs-CZ" sz="2000" dirty="0" err="1">
                <a:latin typeface="+mn-lt"/>
              </a:rPr>
              <a:t>civilizací.Vylezli</a:t>
            </a:r>
            <a:r>
              <a:rPr lang="cs-CZ" sz="2000" dirty="0">
                <a:latin typeface="+mn-lt"/>
              </a:rPr>
              <a:t> jsme na nejvyšší horu světa 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Edmund Hillary</a:t>
            </a:r>
            <a:r>
              <a:rPr lang="cs-CZ" sz="2000" b="0" i="0" dirty="0">
                <a:solidFill>
                  <a:srgbClr val="000000"/>
                </a:solidFill>
                <a:effectLst/>
                <a:latin typeface="+mn-lt"/>
              </a:rPr>
              <a:t>,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cs-CZ" sz="2000" b="0" i="0" dirty="0">
                <a:solidFill>
                  <a:srgbClr val="000000"/>
                </a:solidFill>
                <a:effectLst/>
                <a:latin typeface="+mn-lt"/>
              </a:rPr>
              <a:t>T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+mn-lt"/>
              </a:rPr>
              <a:t>enzing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Norgay</a:t>
            </a:r>
            <a:r>
              <a:rPr lang="cs-CZ" sz="2000" b="0" i="0" dirty="0">
                <a:solidFill>
                  <a:srgbClr val="000000"/>
                </a:solidFill>
                <a:effectLst/>
                <a:latin typeface="+mn-lt"/>
              </a:rPr>
              <a:t> 1953</a:t>
            </a:r>
            <a:r>
              <a:rPr lang="cs-CZ" sz="2000" dirty="0">
                <a:latin typeface="+mn-lt"/>
              </a:rPr>
              <a:t>), potopili jsme se do </a:t>
            </a:r>
            <a:r>
              <a:rPr lang="cs-CZ" sz="2000" dirty="0" err="1">
                <a:latin typeface="+mn-lt"/>
              </a:rPr>
              <a:t>nehlubších</a:t>
            </a:r>
            <a:r>
              <a:rPr lang="cs-CZ" sz="2000" dirty="0">
                <a:latin typeface="+mn-lt"/>
              </a:rPr>
              <a:t> hloubek oceánu (</a:t>
            </a:r>
            <a:r>
              <a:rPr lang="en-US" sz="2000" b="0" i="0" dirty="0">
                <a:solidFill>
                  <a:srgbClr val="282828"/>
                </a:solidFill>
                <a:effectLst/>
                <a:latin typeface="+mn-lt"/>
              </a:rPr>
              <a:t>Jacques Piccard</a:t>
            </a:r>
            <a:r>
              <a:rPr lang="cs-CZ" sz="2000" b="0" i="0" dirty="0">
                <a:solidFill>
                  <a:srgbClr val="282828"/>
                </a:solidFill>
                <a:effectLst/>
                <a:latin typeface="+mn-lt"/>
              </a:rPr>
              <a:t>,</a:t>
            </a:r>
            <a:r>
              <a:rPr lang="en-US" sz="2000" b="0" i="0" dirty="0">
                <a:solidFill>
                  <a:srgbClr val="282828"/>
                </a:solidFill>
                <a:effectLst/>
                <a:latin typeface="+mn-lt"/>
              </a:rPr>
              <a:t> Don Walsh</a:t>
            </a:r>
            <a:r>
              <a:rPr lang="cs-CZ" sz="2000" b="0" i="0" dirty="0">
                <a:solidFill>
                  <a:srgbClr val="282828"/>
                </a:solidFill>
                <a:effectLst/>
                <a:latin typeface="+mn-lt"/>
              </a:rPr>
              <a:t> 1960</a:t>
            </a:r>
            <a:r>
              <a:rPr lang="cs-CZ" sz="2000" dirty="0">
                <a:latin typeface="+mn-lt"/>
              </a:rPr>
              <a:t>). Vyslali jsme člověka do vesmíru (Jurij Gagarin 1961) a na měsíc (Neil Armstrong, </a:t>
            </a:r>
            <a:r>
              <a:rPr lang="cs-CZ" sz="2000" dirty="0" err="1">
                <a:latin typeface="+mn-lt"/>
              </a:rPr>
              <a:t>Buzz</a:t>
            </a:r>
            <a:r>
              <a:rPr lang="cs-CZ" sz="2000" dirty="0">
                <a:latin typeface="+mn-lt"/>
              </a:rPr>
              <a:t> Aldrin 1969). Naším působením měníme klima planety.</a:t>
            </a:r>
          </a:p>
          <a:p>
            <a:endParaRPr lang="cs-CZ" sz="2000" dirty="0">
              <a:latin typeface="+mn-lt"/>
            </a:endParaRPr>
          </a:p>
          <a:p>
            <a:r>
              <a:rPr lang="cs-CZ" sz="2000" dirty="0">
                <a:latin typeface="+mn-lt"/>
              </a:rPr>
              <a:t>21. století - vyvíjíme technologie umělé inteligence (AI) a editaci genetického kódu (CRISP</a:t>
            </a:r>
            <a:r>
              <a:rPr lang="en-US" sz="2000" dirty="0">
                <a:latin typeface="+mn-lt"/>
              </a:rPr>
              <a:t>r</a:t>
            </a:r>
            <a:r>
              <a:rPr lang="cs-CZ" sz="2000" dirty="0">
                <a:latin typeface="+mn-lt"/>
              </a:rPr>
              <a:t>), máme autonomní zbraně.</a:t>
            </a:r>
            <a:r>
              <a:rPr lang="en-US" sz="2000" dirty="0">
                <a:latin typeface="+mn-lt"/>
              </a:rPr>
              <a:t> Ne</a:t>
            </a:r>
            <a:r>
              <a:rPr lang="cs-CZ" sz="2000" dirty="0">
                <a:latin typeface="+mn-lt"/>
              </a:rPr>
              <a:t>vstupujeme</a:t>
            </a:r>
            <a:r>
              <a:rPr lang="en-US" sz="2000" dirty="0">
                <a:latin typeface="+mn-lt"/>
              </a:rPr>
              <a:t> </a:t>
            </a:r>
            <a:r>
              <a:rPr lang="cs-CZ" sz="2000" dirty="0">
                <a:latin typeface="+mn-lt"/>
              </a:rPr>
              <a:t>do</a:t>
            </a:r>
            <a:r>
              <a:rPr lang="en-US" sz="2000" dirty="0">
                <a:latin typeface="+mn-lt"/>
              </a:rPr>
              <a:t> </a:t>
            </a:r>
            <a:r>
              <a:rPr lang="cs-CZ" sz="2000" dirty="0">
                <a:latin typeface="+mn-lt"/>
              </a:rPr>
              <a:t>zakázaného území?</a:t>
            </a:r>
          </a:p>
        </p:txBody>
      </p:sp>
    </p:spTree>
    <p:extLst>
      <p:ext uri="{BB962C8B-B14F-4D97-AF65-F5344CB8AC3E}">
        <p14:creationId xmlns:p14="http://schemas.microsoft.com/office/powerpoint/2010/main" val="143456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ECC83-35B6-493C-5C4D-E3EE31AF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" y="46790"/>
            <a:ext cx="9979200" cy="1279810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Singularita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E67AF2-53EB-8A9F-B2EB-187F84B729A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1075765"/>
            <a:ext cx="9072000" cy="4554069"/>
          </a:xfrm>
        </p:spPr>
        <p:txBody>
          <a:bodyPr/>
          <a:lstStyle/>
          <a:p>
            <a:r>
              <a:rPr lang="cs-CZ" sz="2800" dirty="0"/>
              <a:t>Singularitou rozumíme stav, kdy přestávají platit dosud známá pravidla (teorie). Např. černá díra, nebo velký třesk.</a:t>
            </a:r>
          </a:p>
          <a:p>
            <a:endParaRPr lang="cs-CZ" sz="2800" dirty="0"/>
          </a:p>
          <a:p>
            <a:r>
              <a:rPr lang="cs-CZ" sz="2800" dirty="0"/>
              <a:t>Jak je to v dějinách lidstva? Změny jsou velice rozsáhlé rychlé. Setkáváme se s něčím dosud nepoznaným?</a:t>
            </a:r>
          </a:p>
          <a:p>
            <a:endParaRPr lang="cs-CZ" sz="2800" dirty="0"/>
          </a:p>
          <a:p>
            <a:r>
              <a:rPr lang="cs-CZ" sz="2800" dirty="0"/>
              <a:t>Bude to nová dimenze nebo volný pád?</a:t>
            </a:r>
          </a:p>
          <a:p>
            <a:endParaRPr lang="cs-CZ" sz="2800" dirty="0"/>
          </a:p>
          <a:p>
            <a:r>
              <a:rPr lang="cs-CZ" sz="2800" dirty="0"/>
              <a:t>Nebo (snad) se nic zvláštního neděje, zvládneme to…</a:t>
            </a:r>
          </a:p>
        </p:txBody>
      </p:sp>
    </p:spTree>
    <p:extLst>
      <p:ext uri="{BB962C8B-B14F-4D97-AF65-F5344CB8AC3E}">
        <p14:creationId xmlns:p14="http://schemas.microsoft.com/office/powerpoint/2010/main" val="93031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Graph An Exponential Function - sharedoc">
            <a:extLst>
              <a:ext uri="{FF2B5EF4-FFF2-40B4-BE49-F238E27FC236}">
                <a16:creationId xmlns:a16="http://schemas.microsoft.com/office/drawing/2014/main" id="{DA49DBD9-342B-568B-351F-2102750C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788899"/>
            <a:ext cx="9502588" cy="441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dpis 4">
            <a:extLst>
              <a:ext uri="{FF2B5EF4-FFF2-40B4-BE49-F238E27FC236}">
                <a16:creationId xmlns:a16="http://schemas.microsoft.com/office/drawing/2014/main" id="{7746F14D-2AB6-CC89-FA28-C43C5023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-6997"/>
            <a:ext cx="9072000" cy="771889"/>
          </a:xfrm>
        </p:spPr>
        <p:txBody>
          <a:bodyPr/>
          <a:lstStyle/>
          <a:p>
            <a:pPr algn="ctr"/>
            <a:r>
              <a:rPr lang="cs-CZ" dirty="0">
                <a:solidFill>
                  <a:schemeClr val="accent2">
                    <a:lumMod val="75000"/>
                  </a:schemeClr>
                </a:solidFill>
              </a:rPr>
              <a:t>Exponenciály</a:t>
            </a: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7C7FB9F-D322-EF08-6DC0-B066AF9A7E21}"/>
              </a:ext>
            </a:extLst>
          </p:cNvPr>
          <p:cNvSpPr txBox="1"/>
          <p:nvPr/>
        </p:nvSpPr>
        <p:spPr>
          <a:xfrm>
            <a:off x="504312" y="5175519"/>
            <a:ext cx="9267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i="1" dirty="0"/>
              <a:t>Např. lekníny v rybníku, kolony bakterií atd. Kde jsou limity?</a:t>
            </a:r>
          </a:p>
        </p:txBody>
      </p:sp>
    </p:spTree>
    <p:extLst>
      <p:ext uri="{BB962C8B-B14F-4D97-AF65-F5344CB8AC3E}">
        <p14:creationId xmlns:p14="http://schemas.microsoft.com/office/powerpoint/2010/main" val="4218780048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íť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</TotalTime>
  <Words>2362</Words>
  <Application>Microsoft Office PowerPoint</Application>
  <PresentationFormat>Vlastní</PresentationFormat>
  <Paragraphs>229</Paragraphs>
  <Slides>40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40</vt:i4>
      </vt:variant>
    </vt:vector>
  </HeadingPairs>
  <TitlesOfParts>
    <vt:vector size="52" baseType="lpstr">
      <vt:lpstr>Arial</vt:lpstr>
      <vt:lpstr>Calibri</vt:lpstr>
      <vt:lpstr>Century Gothic</vt:lpstr>
      <vt:lpstr>Noto Sans</vt:lpstr>
      <vt:lpstr>Symbol</vt:lpstr>
      <vt:lpstr>Times New Roman (Hebrew)</vt:lpstr>
      <vt:lpstr>Wingdings</vt:lpstr>
      <vt:lpstr>Office Theme</vt:lpstr>
      <vt:lpstr>Office Theme</vt:lpstr>
      <vt:lpstr>Office Theme</vt:lpstr>
      <vt:lpstr>Office Theme</vt:lpstr>
      <vt:lpstr>Síť</vt:lpstr>
      <vt:lpstr>Prezentace aplikace PowerPoint</vt:lpstr>
      <vt:lpstr>O čem to bude?</vt:lpstr>
      <vt:lpstr> Genesis 3.22 </vt:lpstr>
      <vt:lpstr>Benjamín Labatut: Un verdor terrible (česky Strašlivá závrať)</vt:lpstr>
      <vt:lpstr>Vývoj technologií – některé mílníky</vt:lpstr>
      <vt:lpstr>Šílené 20. století – exploze vývoje</vt:lpstr>
      <vt:lpstr>Je dnes jiného než dřív?</vt:lpstr>
      <vt:lpstr>Singularita</vt:lpstr>
      <vt:lpstr>Exponenciály</vt:lpstr>
      <vt:lpstr>Prezentace aplikace PowerPoint</vt:lpstr>
      <vt:lpstr>Prezentace aplikace PowerPoint</vt:lpstr>
      <vt:lpstr>Těžba uhlí, nafty, plynu (1800-2023)</vt:lpstr>
      <vt:lpstr>Produkce oxidu uhličitého (CO2)</vt:lpstr>
      <vt:lpstr>Prezentace aplikace PowerPoint</vt:lpstr>
      <vt:lpstr>Podle analytiků bude v r. 2050 9,7 miliard lidí, ale po dosažení 10,4 bude následovat pokles.</vt:lpstr>
      <vt:lpstr>Prezentace aplikace PowerPoint</vt:lpstr>
      <vt:lpstr>Prezentace aplikace PowerPoint</vt:lpstr>
      <vt:lpstr>Prezentace aplikace PowerPoint</vt:lpstr>
      <vt:lpstr>Digitální věk, umělá „inteligence“ atd</vt:lpstr>
      <vt:lpstr>Trocha historie - Začátky</vt:lpstr>
      <vt:lpstr>Malé odbočení - Jak jsem začal programovat</vt:lpstr>
      <vt:lpstr>Eliot 803</vt:lpstr>
      <vt:lpstr>EC 1027 (VÚMS 1985?)</vt:lpstr>
      <vt:lpstr>Superpočítač NEC SX-4 (1994)</vt:lpstr>
      <vt:lpstr>Superpočítače</vt:lpstr>
      <vt:lpstr>Síť sítí - internet</vt:lpstr>
      <vt:lpstr>Prezentace aplikace PowerPoint</vt:lpstr>
      <vt:lpstr>AI – umělá „inteligence“</vt:lpstr>
      <vt:lpstr>Umělá neuronová síť</vt:lpstr>
      <vt:lpstr>Schematický model neuronu (Wikipedie):</vt:lpstr>
      <vt:lpstr>Neuronová víceúrovňová síť (Wikipedie):</vt:lpstr>
      <vt:lpstr>Nakreslil jsem neuronovou síť</vt:lpstr>
      <vt:lpstr>Požádali jsme AI, aby z toho něco nakreslila:</vt:lpstr>
      <vt:lpstr>V čem je problém?</vt:lpstr>
      <vt:lpstr>Genetický kód</vt:lpstr>
      <vt:lpstr>Genetický kód a technologie</vt:lpstr>
      <vt:lpstr>Co je problém?</vt:lpstr>
      <vt:lpstr>Závěrem…</vt:lpstr>
      <vt:lpstr>Jak dál?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Liberty</dc:title>
  <dc:subject/>
  <dc:creator>Trojan Václav</dc:creator>
  <dc:description/>
  <cp:lastModifiedBy>Trojan Václav</cp:lastModifiedBy>
  <cp:revision>73</cp:revision>
  <dcterms:created xsi:type="dcterms:W3CDTF">2023-09-03T17:44:30Z</dcterms:created>
  <dcterms:modified xsi:type="dcterms:W3CDTF">2023-10-15T13:54:46Z</dcterms:modified>
  <dc:language>cs-CZ</dc:language>
</cp:coreProperties>
</file>